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50bc4e26a3da4d00"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42"/>
  </p:notesMasterIdLst>
  <p:handoutMasterIdLst>
    <p:handoutMasterId r:id="rId43"/>
  </p:handoutMasterIdLst>
  <p:sldIdLst>
    <p:sldId id="280" r:id="rId5"/>
    <p:sldId id="631" r:id="rId6"/>
    <p:sldId id="285" r:id="rId7"/>
    <p:sldId id="341" r:id="rId8"/>
    <p:sldId id="655" r:id="rId9"/>
    <p:sldId id="691" r:id="rId10"/>
    <p:sldId id="658" r:id="rId11"/>
    <p:sldId id="661" r:id="rId12"/>
    <p:sldId id="654" r:id="rId13"/>
    <p:sldId id="663" r:id="rId14"/>
    <p:sldId id="665" r:id="rId15"/>
    <p:sldId id="666" r:id="rId16"/>
    <p:sldId id="694" r:id="rId17"/>
    <p:sldId id="667" r:id="rId18"/>
    <p:sldId id="706" r:id="rId19"/>
    <p:sldId id="347" r:id="rId20"/>
    <p:sldId id="668" r:id="rId21"/>
    <p:sldId id="669" r:id="rId22"/>
    <p:sldId id="704" r:id="rId23"/>
    <p:sldId id="705" r:id="rId24"/>
    <p:sldId id="701" r:id="rId25"/>
    <p:sldId id="662" r:id="rId26"/>
    <p:sldId id="675" r:id="rId27"/>
    <p:sldId id="676" r:id="rId28"/>
    <p:sldId id="677" r:id="rId29"/>
    <p:sldId id="692" r:id="rId30"/>
    <p:sldId id="683" r:id="rId31"/>
    <p:sldId id="684" r:id="rId32"/>
    <p:sldId id="685" r:id="rId33"/>
    <p:sldId id="686" r:id="rId34"/>
    <p:sldId id="687" r:id="rId35"/>
    <p:sldId id="674" r:id="rId36"/>
    <p:sldId id="689" r:id="rId37"/>
    <p:sldId id="688" r:id="rId38"/>
    <p:sldId id="690" r:id="rId39"/>
    <p:sldId id="64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280"/>
            <p14:sldId id="631"/>
            <p14:sldId id="285"/>
            <p14:sldId id="341"/>
            <p14:sldId id="655"/>
            <p14:sldId id="691"/>
            <p14:sldId id="658"/>
            <p14:sldId id="661"/>
            <p14:sldId id="654"/>
            <p14:sldId id="663"/>
            <p14:sldId id="665"/>
            <p14:sldId id="666"/>
            <p14:sldId id="694"/>
            <p14:sldId id="667"/>
            <p14:sldId id="706"/>
            <p14:sldId id="347"/>
            <p14:sldId id="668"/>
            <p14:sldId id="669"/>
            <p14:sldId id="704"/>
            <p14:sldId id="705"/>
            <p14:sldId id="701"/>
            <p14:sldId id="662"/>
            <p14:sldId id="675"/>
            <p14:sldId id="676"/>
            <p14:sldId id="677"/>
            <p14:sldId id="692"/>
            <p14:sldId id="683"/>
            <p14:sldId id="684"/>
            <p14:sldId id="685"/>
            <p14:sldId id="686"/>
            <p14:sldId id="687"/>
            <p14:sldId id="674"/>
            <p14:sldId id="689"/>
            <p14:sldId id="688"/>
            <p14:sldId id="690"/>
            <p14:sldId id="641"/>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9886B008-761E-E478-81AD-38EF162C7DF6}" name="Chester Howarth" initials="CH" userId="S::Chester.Howarth@cqc.org.uk::648a82ac-ada1-472a-b64c-706a36c75676" providerId="AD"/>
  <p188:author id="{88DF291F-6CAB-EE04-8C56-B700E48A591E}" name="Nene Ibokessien" initials="NI" userId="S::Nene.Ibokessien@surveycoordination.com::4c61d1f5-09da-4f61-916d-0262554c011f" providerId="AD"/>
  <p188:author id="{C289B148-69CD-F408-ABD0-570112907BB6}" name="Nicola Lawson" initials="NL" userId="S::Nicola.Lawson@cqc.org.uk::54ea8d3a-df9c-4289-9af4-54e9202d4ea8" providerId="AD"/>
  <p188:author id="{23C4AF64-18B8-F4D4-0A7D-D0FF2E138424}" name="Symone Allijohn" initials="SA" userId="S::Symone.Allijohn@surveycoordination.com::b1edc1ad-1782-45a7-b90e-7ff6cd0275b0"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4E"/>
    <a:srgbClr val="CCA094"/>
    <a:srgbClr val="4A4A49"/>
    <a:srgbClr val="9D9E9C"/>
    <a:srgbClr val="954F72"/>
    <a:srgbClr val="8A2700"/>
    <a:srgbClr val="1E445C"/>
    <a:srgbClr val="FFD700"/>
    <a:srgbClr val="FF7037"/>
    <a:srgbClr val="FFA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0920" autoAdjust="0"/>
  </p:normalViewPr>
  <p:slideViewPr>
    <p:cSldViewPr snapToGrid="0" showGuides="1">
      <p:cViewPr varScale="1">
        <p:scale>
          <a:sx n="97" d="100"/>
          <a:sy n="97" d="100"/>
        </p:scale>
        <p:origin x="96" y="84"/>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3.xml.rels><?xml version="1.0" encoding="UTF-8" standalone="yes"?>
<Relationships xmlns="http://schemas.openxmlformats.org/package/2006/relationships"><Relationship Id="rId8" Type="http://schemas.openxmlformats.org/officeDocument/2006/relationships/hyperlink" Target="https://nhssurveys.org/survey-instructions/submitting-samples/" TargetMode="External"/><Relationship Id="rId13" Type="http://schemas.openxmlformats.org/officeDocument/2006/relationships/hyperlink" Target="https://nhssurveys.org/survey-instructions/updated-trust-level-benchmark-reports/" TargetMode="External"/><Relationship Id="rId3" Type="http://schemas.openxmlformats.org/officeDocument/2006/relationships/hyperlink" Target="https://nhssurveys.org/survey-instructions/data-protection-and-confidentiality/" TargetMode="External"/><Relationship Id="rId7" Type="http://schemas.openxmlformats.org/officeDocument/2006/relationships/hyperlink" Target="https://nhssurveys.org/survey-instructions/implementing-the-survey-the-practicalities/" TargetMode="External"/><Relationship Id="rId12" Type="http://schemas.openxmlformats.org/officeDocument/2006/relationships/hyperlink" Target="https://nhssurveys.org/survey-instructions/universal-glossary/" TargetMode="External"/><Relationship Id="rId2" Type="http://schemas.openxmlformats.org/officeDocument/2006/relationships/hyperlink" Target="https://nhssurveys.org/survey-instructions/setting-up-a-project-team/" TargetMode="External"/><Relationship Id="rId1" Type="http://schemas.openxmlformats.org/officeDocument/2006/relationships/hyperlink" Target="https://nhssurveys.org/survey-instructions/patient-feedback-and-the-nhs-constitution/" TargetMode="External"/><Relationship Id="rId6" Type="http://schemas.openxmlformats.org/officeDocument/2006/relationships/hyperlink" Target="https://nhssurveys.org/survey-instructions/publicising-surveys/" TargetMode="External"/><Relationship Id="rId11" Type="http://schemas.openxmlformats.org/officeDocument/2006/relationships/hyperlink" Target="https://nhssurveys.org/survey-instructions/reporting-results/" TargetMode="External"/><Relationship Id="rId5" Type="http://schemas.openxmlformats.org/officeDocument/2006/relationships/hyperlink" Target="https://nhssurveys.org/survey-instructions/collecting-data-from-non-english-speaking-populations/" TargetMode="External"/><Relationship Id="rId10" Type="http://schemas.openxmlformats.org/officeDocument/2006/relationships/hyperlink" Target="https://nhssurveys.org/survey-instructions/making-sense-of-the-data/" TargetMode="External"/><Relationship Id="rId4" Type="http://schemas.openxmlformats.org/officeDocument/2006/relationships/hyperlink" Target="https://nhssurveys.org/survey-instructions/ethical-issues-ethics-committees-and-research-governance/" TargetMode="External"/><Relationship Id="rId9" Type="http://schemas.openxmlformats.org/officeDocument/2006/relationships/hyperlink" Target="https://nhssurveys.org/survey-instructions/entering-and-submitting-final-data/"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nhssurveys.org/survey-instructions/submitting-samples/" TargetMode="External"/><Relationship Id="rId13" Type="http://schemas.openxmlformats.org/officeDocument/2006/relationships/hyperlink" Target="https://nhssurveys.org/survey-instructions/universal-glossary/" TargetMode="External"/><Relationship Id="rId3" Type="http://schemas.openxmlformats.org/officeDocument/2006/relationships/hyperlink" Target="https://nhssurveys.org/survey-instructions/data-protection-and-confidentiality/" TargetMode="External"/><Relationship Id="rId7" Type="http://schemas.openxmlformats.org/officeDocument/2006/relationships/hyperlink" Target="https://nhssurveys.org/survey-instructions/implementing-the-survey-the-practicalities/" TargetMode="External"/><Relationship Id="rId12" Type="http://schemas.openxmlformats.org/officeDocument/2006/relationships/hyperlink" Target="https://nhssurveys.org/survey-instructions/updated-trust-level-benchmark-reports/" TargetMode="External"/><Relationship Id="rId2" Type="http://schemas.openxmlformats.org/officeDocument/2006/relationships/hyperlink" Target="https://nhssurveys.org/survey-instructions/setting-up-a-project-team/" TargetMode="External"/><Relationship Id="rId1" Type="http://schemas.openxmlformats.org/officeDocument/2006/relationships/hyperlink" Target="https://nhssurveys.org/survey-instructions/patient-feedback-and-the-nhs-constitution/" TargetMode="External"/><Relationship Id="rId6" Type="http://schemas.openxmlformats.org/officeDocument/2006/relationships/hyperlink" Target="https://nhssurveys.org/survey-instructions/publicising-surveys/" TargetMode="External"/><Relationship Id="rId11" Type="http://schemas.openxmlformats.org/officeDocument/2006/relationships/hyperlink" Target="https://nhssurveys.org/survey-instructions/reporting-results/" TargetMode="External"/><Relationship Id="rId5" Type="http://schemas.openxmlformats.org/officeDocument/2006/relationships/hyperlink" Target="https://nhssurveys.org/survey-instructions/collecting-data-from-non-english-speaking-populations/" TargetMode="External"/><Relationship Id="rId10" Type="http://schemas.openxmlformats.org/officeDocument/2006/relationships/hyperlink" Target="https://nhssurveys.org/survey-instructions/making-sense-of-the-data/" TargetMode="External"/><Relationship Id="rId4" Type="http://schemas.openxmlformats.org/officeDocument/2006/relationships/hyperlink" Target="https://nhssurveys.org/survey-instructions/ethical-issues-ethics-committees-and-research-governance/" TargetMode="External"/><Relationship Id="rId9" Type="http://schemas.openxmlformats.org/officeDocument/2006/relationships/hyperlink" Target="https://nhssurveys.org/survey-instructions/entering-and-submitting-final-data/"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9A9B1-F0F5-4E6B-BD22-EB7430C41D6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CCEB2BA-93B8-4A98-AE17-C0B9D0FC11C7}">
      <dgm:prSet custT="1"/>
      <dgm:spPr/>
      <dgm:t>
        <a:bodyPr/>
        <a:lstStyle/>
        <a:p>
          <a:r>
            <a:rPr lang="en-US" sz="1600" dirty="0">
              <a:solidFill>
                <a:schemeClr val="tx1"/>
              </a:solidFill>
              <a:latin typeface="Arial" panose="020B0604020202020204" pitchFamily="34" charset="0"/>
              <a:cs typeface="Arial" panose="020B0604020202020204" pitchFamily="34" charset="0"/>
            </a:rPr>
            <a:t>Overview of 2026 Urgent and Emergency Care Survey (UEC26) [10 mins]</a:t>
          </a:r>
        </a:p>
      </dgm:t>
    </dgm:pt>
    <dgm:pt modelId="{10D613D6-AFA1-453D-BE83-F845EF58B58B}" type="parTrans" cxnId="{C273C8B9-2A0C-49C2-B3BA-955B3B8ECF3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B42D83B-7825-4DE8-AD27-C937FE3059F2}" type="sibTrans" cxnId="{C273C8B9-2A0C-49C2-B3BA-955B3B8ECF3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0FEA695-ED2D-486D-A6CD-6BDC227B18E7}">
      <dgm:prSet custT="1"/>
      <dgm:spPr/>
      <dgm:t>
        <a:bodyPr/>
        <a:lstStyle/>
        <a:p>
          <a:r>
            <a:rPr lang="en-US" sz="1600" dirty="0">
              <a:solidFill>
                <a:schemeClr val="tx1"/>
              </a:solidFill>
              <a:latin typeface="Arial" panose="020B0604020202020204" pitchFamily="34" charset="0"/>
              <a:cs typeface="Arial" panose="020B0604020202020204" pitchFamily="34" charset="0"/>
            </a:rPr>
            <a:t>Potential sampling errors [5 mins]</a:t>
          </a:r>
        </a:p>
      </dgm:t>
    </dgm:pt>
    <dgm:pt modelId="{830B758F-21CD-4FFA-938D-7CC2DE3F84DA}" type="parTrans" cxnId="{6F47CDAE-7B36-4897-B471-91CFF708FA5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8CB6E570-FF7A-41FB-8387-83215E920276}" type="sibTrans" cxnId="{6F47CDAE-7B36-4897-B471-91CFF708FA5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083F1F3-EB7D-49EF-B103-22666EE2F570}">
      <dgm:prSet custT="1"/>
      <dgm:spPr/>
      <dgm:t>
        <a:bodyPr/>
        <a:lstStyle/>
        <a:p>
          <a:r>
            <a:rPr lang="en-GB" sz="1600" dirty="0">
              <a:solidFill>
                <a:schemeClr val="tx1"/>
              </a:solidFill>
            </a:rPr>
            <a:t>Sampling and contact approach [15 mins]</a:t>
          </a:r>
        </a:p>
      </dgm:t>
    </dgm:pt>
    <dgm:pt modelId="{E377CBB7-6DAF-471F-919B-7C1F62E1B301}" type="parTrans" cxnId="{D2E08D75-82BE-487B-9E09-08F6815CD6D6}">
      <dgm:prSet/>
      <dgm:spPr/>
      <dgm:t>
        <a:bodyPr/>
        <a:lstStyle/>
        <a:p>
          <a:endParaRPr lang="en-GB" sz="1600">
            <a:solidFill>
              <a:schemeClr val="tx1"/>
            </a:solidFill>
          </a:endParaRPr>
        </a:p>
      </dgm:t>
    </dgm:pt>
    <dgm:pt modelId="{DBFB1469-391F-473C-ACD0-F35624C7DAE5}" type="sibTrans" cxnId="{D2E08D75-82BE-487B-9E09-08F6815CD6D6}">
      <dgm:prSet/>
      <dgm:spPr/>
      <dgm:t>
        <a:bodyPr/>
        <a:lstStyle/>
        <a:p>
          <a:endParaRPr lang="en-GB" sz="1600">
            <a:solidFill>
              <a:schemeClr val="tx1"/>
            </a:solidFill>
          </a:endParaRPr>
        </a:p>
      </dgm:t>
    </dgm:pt>
    <dgm:pt modelId="{BBCC0691-9D61-4327-BF83-400E6D7770E0}">
      <dgm:prSet custT="1"/>
      <dgm:spPr/>
      <dgm:t>
        <a:bodyPr/>
        <a:lstStyle/>
        <a:p>
          <a:r>
            <a:rPr lang="en-GB" sz="1600" dirty="0">
              <a:solidFill>
                <a:schemeClr val="tx1"/>
              </a:solidFill>
            </a:rPr>
            <a:t>Patient facing materials [10 mins]</a:t>
          </a:r>
        </a:p>
      </dgm:t>
    </dgm:pt>
    <dgm:pt modelId="{4DBD72F7-185B-4BA0-A59C-95D2353B92CF}" type="parTrans" cxnId="{85941E12-D161-4986-8A45-2A21FA245AE1}">
      <dgm:prSet/>
      <dgm:spPr/>
      <dgm:t>
        <a:bodyPr/>
        <a:lstStyle/>
        <a:p>
          <a:endParaRPr lang="en-GB" sz="1600">
            <a:solidFill>
              <a:schemeClr val="tx1"/>
            </a:solidFill>
          </a:endParaRPr>
        </a:p>
      </dgm:t>
    </dgm:pt>
    <dgm:pt modelId="{423EA6FF-E32D-4334-A281-BF8B4C30FFD2}" type="sibTrans" cxnId="{85941E12-D161-4986-8A45-2A21FA245AE1}">
      <dgm:prSet/>
      <dgm:spPr/>
      <dgm:t>
        <a:bodyPr/>
        <a:lstStyle/>
        <a:p>
          <a:endParaRPr lang="en-GB" sz="1600">
            <a:solidFill>
              <a:schemeClr val="tx1"/>
            </a:solidFill>
          </a:endParaRPr>
        </a:p>
      </dgm:t>
    </dgm:pt>
    <dgm:pt modelId="{1958D15C-E463-405F-8EC4-5D73D29228BE}">
      <dgm:prSet custT="1"/>
      <dgm:spPr/>
      <dgm:t>
        <a:bodyPr/>
        <a:lstStyle/>
        <a:p>
          <a:r>
            <a:rPr lang="en-GB" sz="1600" dirty="0">
              <a:solidFill>
                <a:schemeClr val="tx1"/>
              </a:solidFill>
            </a:rPr>
            <a:t>Questionnaire development: survey questions [15 mins]</a:t>
          </a:r>
        </a:p>
      </dgm:t>
    </dgm:pt>
    <dgm:pt modelId="{8D713F76-84A6-4879-BD8C-D505009B7F59}" type="parTrans" cxnId="{B88718B3-DF30-4F15-8AC4-788160EE67D6}">
      <dgm:prSet/>
      <dgm:spPr/>
      <dgm:t>
        <a:bodyPr/>
        <a:lstStyle/>
        <a:p>
          <a:endParaRPr lang="en-GB" sz="1600">
            <a:solidFill>
              <a:schemeClr val="tx1"/>
            </a:solidFill>
          </a:endParaRPr>
        </a:p>
      </dgm:t>
    </dgm:pt>
    <dgm:pt modelId="{37817DF5-BF9E-4C93-A19D-7B674B6C8D11}" type="sibTrans" cxnId="{B88718B3-DF30-4F15-8AC4-788160EE67D6}">
      <dgm:prSet/>
      <dgm:spPr/>
      <dgm:t>
        <a:bodyPr/>
        <a:lstStyle/>
        <a:p>
          <a:endParaRPr lang="en-GB" sz="1600">
            <a:solidFill>
              <a:schemeClr val="tx1"/>
            </a:solidFill>
          </a:endParaRPr>
        </a:p>
      </dgm:t>
    </dgm:pt>
    <dgm:pt modelId="{D12EA672-D0C9-4476-8279-4F9B14103994}">
      <dgm:prSet custT="1"/>
      <dgm:spPr/>
      <dgm:t>
        <a:bodyPr/>
        <a:lstStyle/>
        <a:p>
          <a:r>
            <a:rPr lang="en-GB" sz="1600" dirty="0">
              <a:solidFill>
                <a:schemeClr val="tx1"/>
              </a:solidFill>
            </a:rPr>
            <a:t>Data protection and Section 251 requirements [5 mins]</a:t>
          </a:r>
        </a:p>
      </dgm:t>
    </dgm:pt>
    <dgm:pt modelId="{94F6AD35-B645-42A4-B4BF-D3BEBCEBBDDC}" type="parTrans" cxnId="{C81C04BE-37E6-4468-B937-F9E948145542}">
      <dgm:prSet/>
      <dgm:spPr/>
      <dgm:t>
        <a:bodyPr/>
        <a:lstStyle/>
        <a:p>
          <a:endParaRPr lang="en-GB" sz="1600">
            <a:solidFill>
              <a:schemeClr val="tx1"/>
            </a:solidFill>
          </a:endParaRPr>
        </a:p>
      </dgm:t>
    </dgm:pt>
    <dgm:pt modelId="{F284FC97-594B-49C9-BA6F-2B0FBB2C26B0}" type="sibTrans" cxnId="{C81C04BE-37E6-4468-B937-F9E948145542}">
      <dgm:prSet/>
      <dgm:spPr/>
      <dgm:t>
        <a:bodyPr/>
        <a:lstStyle/>
        <a:p>
          <a:endParaRPr lang="en-GB" sz="1600">
            <a:solidFill>
              <a:schemeClr val="tx1"/>
            </a:solidFill>
          </a:endParaRPr>
        </a:p>
      </dgm:t>
    </dgm:pt>
    <dgm:pt modelId="{2DF10256-FC44-4537-820D-90D4422C8AFB}">
      <dgm:prSet custT="1"/>
      <dgm:spPr/>
      <dgm:t>
        <a:bodyPr/>
        <a:lstStyle/>
        <a:p>
          <a:r>
            <a:rPr lang="en-GB" sz="1600" dirty="0">
              <a:solidFill>
                <a:schemeClr val="tx1"/>
              </a:solidFill>
            </a:rPr>
            <a:t>Demographic Batch Services (DBS) checks [5 mins]</a:t>
          </a:r>
        </a:p>
      </dgm:t>
    </dgm:pt>
    <dgm:pt modelId="{D37C5C7D-B3F1-44B6-B927-D8CE5509F0B7}" type="parTrans" cxnId="{E56D3977-3595-4498-A0D6-F983D984E42B}">
      <dgm:prSet/>
      <dgm:spPr/>
      <dgm:t>
        <a:bodyPr/>
        <a:lstStyle/>
        <a:p>
          <a:endParaRPr lang="en-GB" sz="1600">
            <a:solidFill>
              <a:schemeClr val="tx1"/>
            </a:solidFill>
          </a:endParaRPr>
        </a:p>
      </dgm:t>
    </dgm:pt>
    <dgm:pt modelId="{EC286136-8D9E-485B-92F5-2A8A782B7A57}" type="sibTrans" cxnId="{E56D3977-3595-4498-A0D6-F983D984E42B}">
      <dgm:prSet/>
      <dgm:spPr/>
      <dgm:t>
        <a:bodyPr/>
        <a:lstStyle/>
        <a:p>
          <a:endParaRPr lang="en-GB" sz="1600">
            <a:solidFill>
              <a:schemeClr val="tx1"/>
            </a:solidFill>
          </a:endParaRPr>
        </a:p>
      </dgm:t>
    </dgm:pt>
    <dgm:pt modelId="{F623336F-A74F-4CEC-A2C3-9F5F39822761}">
      <dgm:prSet custT="1"/>
      <dgm:spPr/>
      <dgm:t>
        <a:bodyPr/>
        <a:lstStyle/>
        <a:p>
          <a:r>
            <a:rPr lang="en-GB" sz="1600" dirty="0">
              <a:solidFill>
                <a:schemeClr val="tx1"/>
              </a:solidFill>
            </a:rPr>
            <a:t>Instruction manuals [10 mins]</a:t>
          </a:r>
        </a:p>
      </dgm:t>
    </dgm:pt>
    <dgm:pt modelId="{F0EBEFC9-9695-49F7-804D-D9449BC6B2E9}" type="parTrans" cxnId="{323B8AA2-763D-480E-82BC-CC834F92FED9}">
      <dgm:prSet/>
      <dgm:spPr/>
      <dgm:t>
        <a:bodyPr/>
        <a:lstStyle/>
        <a:p>
          <a:endParaRPr lang="en-GB" sz="1600">
            <a:solidFill>
              <a:schemeClr val="tx1"/>
            </a:solidFill>
          </a:endParaRPr>
        </a:p>
      </dgm:t>
    </dgm:pt>
    <dgm:pt modelId="{EDD80CF9-3FB9-468C-B35A-1A88ED11BDCD}" type="sibTrans" cxnId="{323B8AA2-763D-480E-82BC-CC834F92FED9}">
      <dgm:prSet/>
      <dgm:spPr/>
      <dgm:t>
        <a:bodyPr/>
        <a:lstStyle/>
        <a:p>
          <a:endParaRPr lang="en-GB" sz="1600">
            <a:solidFill>
              <a:schemeClr val="tx1"/>
            </a:solidFill>
          </a:endParaRPr>
        </a:p>
      </dgm:t>
    </dgm:pt>
    <dgm:pt modelId="{1BECE211-02E3-4676-B173-1FF5EE056C25}">
      <dgm:prSet custT="1"/>
      <dgm:spPr/>
      <dgm:t>
        <a:bodyPr/>
        <a:lstStyle/>
        <a:p>
          <a:r>
            <a:rPr lang="en-GB" sz="1600" dirty="0">
              <a:solidFill>
                <a:schemeClr val="tx1"/>
              </a:solidFill>
            </a:rPr>
            <a:t>Entering fieldwork [5 mins]</a:t>
          </a:r>
        </a:p>
      </dgm:t>
    </dgm:pt>
    <dgm:pt modelId="{48DF19B5-E9D0-4188-BAC6-840896BFD086}" type="parTrans" cxnId="{C5E90951-8052-44D5-A1C9-8CFC1CF46DBB}">
      <dgm:prSet/>
      <dgm:spPr/>
      <dgm:t>
        <a:bodyPr/>
        <a:lstStyle/>
        <a:p>
          <a:endParaRPr lang="en-GB" sz="1600">
            <a:solidFill>
              <a:schemeClr val="tx1"/>
            </a:solidFill>
          </a:endParaRPr>
        </a:p>
      </dgm:t>
    </dgm:pt>
    <dgm:pt modelId="{345548EC-0F8D-4314-9455-41E6B9E33963}" type="sibTrans" cxnId="{C5E90951-8052-44D5-A1C9-8CFC1CF46DBB}">
      <dgm:prSet/>
      <dgm:spPr/>
      <dgm:t>
        <a:bodyPr/>
        <a:lstStyle/>
        <a:p>
          <a:endParaRPr lang="en-GB" sz="1600">
            <a:solidFill>
              <a:schemeClr val="tx1"/>
            </a:solidFill>
          </a:endParaRPr>
        </a:p>
      </dgm:t>
    </dgm:pt>
    <dgm:pt modelId="{D958A761-EA12-4959-8083-E2830E0307AE}">
      <dgm:prSet custT="1"/>
      <dgm:spPr/>
      <dgm:t>
        <a:bodyPr/>
        <a:lstStyle/>
        <a:p>
          <a:r>
            <a:rPr lang="en-GB" sz="1600" dirty="0">
              <a:solidFill>
                <a:schemeClr val="tx1"/>
              </a:solidFill>
            </a:rPr>
            <a:t>Key dates [5 mins]</a:t>
          </a:r>
        </a:p>
      </dgm:t>
    </dgm:pt>
    <dgm:pt modelId="{47D24C0F-497E-49C5-A7EA-084456171053}" type="parTrans" cxnId="{2F7C7B2A-E115-4E5D-9DF0-F0294A342A9E}">
      <dgm:prSet/>
      <dgm:spPr/>
      <dgm:t>
        <a:bodyPr/>
        <a:lstStyle/>
        <a:p>
          <a:endParaRPr lang="en-GB" sz="1600">
            <a:solidFill>
              <a:schemeClr val="tx1"/>
            </a:solidFill>
          </a:endParaRPr>
        </a:p>
      </dgm:t>
    </dgm:pt>
    <dgm:pt modelId="{B8F7F1D8-AA31-4B3C-853E-BEB31E05722F}" type="sibTrans" cxnId="{2F7C7B2A-E115-4E5D-9DF0-F0294A342A9E}">
      <dgm:prSet/>
      <dgm:spPr/>
      <dgm:t>
        <a:bodyPr/>
        <a:lstStyle/>
        <a:p>
          <a:endParaRPr lang="en-GB" sz="1600">
            <a:solidFill>
              <a:schemeClr val="tx1"/>
            </a:solidFill>
          </a:endParaRPr>
        </a:p>
      </dgm:t>
    </dgm:pt>
    <dgm:pt modelId="{687282B8-C4B7-4040-9458-781F19142843}">
      <dgm:prSet custT="1"/>
      <dgm:spPr/>
      <dgm:t>
        <a:bodyPr/>
        <a:lstStyle/>
        <a:p>
          <a:r>
            <a:rPr lang="en-GB" sz="1600" dirty="0">
              <a:solidFill>
                <a:schemeClr val="tx1"/>
              </a:solidFill>
            </a:rPr>
            <a:t>Questions [5 mins]</a:t>
          </a:r>
        </a:p>
      </dgm:t>
    </dgm:pt>
    <dgm:pt modelId="{B40A0EFC-E3BC-4B0E-A3AF-97F691839F4A}" type="parTrans" cxnId="{18DF0301-DDC9-4BF6-9F61-6CA79D490A49}">
      <dgm:prSet/>
      <dgm:spPr/>
      <dgm:t>
        <a:bodyPr/>
        <a:lstStyle/>
        <a:p>
          <a:endParaRPr lang="en-GB" sz="1600">
            <a:solidFill>
              <a:schemeClr val="tx1"/>
            </a:solidFill>
          </a:endParaRPr>
        </a:p>
      </dgm:t>
    </dgm:pt>
    <dgm:pt modelId="{A4736169-075F-4A4E-978A-738BD3D4CF6B}" type="sibTrans" cxnId="{18DF0301-DDC9-4BF6-9F61-6CA79D490A49}">
      <dgm:prSet/>
      <dgm:spPr/>
      <dgm:t>
        <a:bodyPr/>
        <a:lstStyle/>
        <a:p>
          <a:endParaRPr lang="en-GB" sz="1600">
            <a:solidFill>
              <a:schemeClr val="tx1"/>
            </a:solidFill>
          </a:endParaRPr>
        </a:p>
      </dgm:t>
    </dgm:pt>
    <dgm:pt modelId="{098F061A-B994-4B50-8C3E-5EDD8C2D8945}" type="pres">
      <dgm:prSet presAssocID="{5789A9B1-F0F5-4E6B-BD22-EB7430C41D6E}" presName="linear" presStyleCnt="0">
        <dgm:presLayoutVars>
          <dgm:animLvl val="lvl"/>
          <dgm:resizeHandles val="exact"/>
        </dgm:presLayoutVars>
      </dgm:prSet>
      <dgm:spPr/>
    </dgm:pt>
    <dgm:pt modelId="{B99A6CC6-4434-416C-8702-B23CBFAE14ED}" type="pres">
      <dgm:prSet presAssocID="{8CCEB2BA-93B8-4A98-AE17-C0B9D0FC11C7}" presName="parentText" presStyleLbl="node1" presStyleIdx="0" presStyleCnt="11">
        <dgm:presLayoutVars>
          <dgm:chMax val="0"/>
          <dgm:bulletEnabled val="1"/>
        </dgm:presLayoutVars>
      </dgm:prSet>
      <dgm:spPr/>
    </dgm:pt>
    <dgm:pt modelId="{2B9C06C2-7ABA-41C0-B14E-024DFF2E88A5}" type="pres">
      <dgm:prSet presAssocID="{FB42D83B-7825-4DE8-AD27-C937FE3059F2}" presName="spacer" presStyleCnt="0"/>
      <dgm:spPr/>
    </dgm:pt>
    <dgm:pt modelId="{12DB0D93-CECD-4F26-956B-A3470C666591}" type="pres">
      <dgm:prSet presAssocID="{B083F1F3-EB7D-49EF-B103-22666EE2F570}" presName="parentText" presStyleLbl="node1" presStyleIdx="1" presStyleCnt="11">
        <dgm:presLayoutVars>
          <dgm:chMax val="0"/>
          <dgm:bulletEnabled val="1"/>
        </dgm:presLayoutVars>
      </dgm:prSet>
      <dgm:spPr/>
    </dgm:pt>
    <dgm:pt modelId="{18C5FF7F-A9C5-4219-9E8B-496857A13777}" type="pres">
      <dgm:prSet presAssocID="{DBFB1469-391F-473C-ACD0-F35624C7DAE5}" presName="spacer" presStyleCnt="0"/>
      <dgm:spPr/>
    </dgm:pt>
    <dgm:pt modelId="{8EAE0254-50D0-4135-A8D6-87C118153B04}" type="pres">
      <dgm:prSet presAssocID="{10FEA695-ED2D-486D-A6CD-6BDC227B18E7}" presName="parentText" presStyleLbl="node1" presStyleIdx="2" presStyleCnt="11">
        <dgm:presLayoutVars>
          <dgm:chMax val="0"/>
          <dgm:bulletEnabled val="1"/>
        </dgm:presLayoutVars>
      </dgm:prSet>
      <dgm:spPr/>
    </dgm:pt>
    <dgm:pt modelId="{DF60504D-D4C1-4289-A58E-033813AE4025}" type="pres">
      <dgm:prSet presAssocID="{8CB6E570-FF7A-41FB-8387-83215E920276}" presName="spacer" presStyleCnt="0"/>
      <dgm:spPr/>
    </dgm:pt>
    <dgm:pt modelId="{7EC39840-4BE7-4705-B404-16746FEE1B4A}" type="pres">
      <dgm:prSet presAssocID="{BBCC0691-9D61-4327-BF83-400E6D7770E0}" presName="parentText" presStyleLbl="node1" presStyleIdx="3" presStyleCnt="11" custLinFactNeighborX="-46">
        <dgm:presLayoutVars>
          <dgm:chMax val="0"/>
          <dgm:bulletEnabled val="1"/>
        </dgm:presLayoutVars>
      </dgm:prSet>
      <dgm:spPr/>
    </dgm:pt>
    <dgm:pt modelId="{FF3D9106-CA4E-43AB-8B40-67EA67A0153E}" type="pres">
      <dgm:prSet presAssocID="{423EA6FF-E32D-4334-A281-BF8B4C30FFD2}" presName="spacer" presStyleCnt="0"/>
      <dgm:spPr/>
    </dgm:pt>
    <dgm:pt modelId="{742909FC-7F40-48C8-94E3-31C57D2AD226}" type="pres">
      <dgm:prSet presAssocID="{1958D15C-E463-405F-8EC4-5D73D29228BE}" presName="parentText" presStyleLbl="node1" presStyleIdx="4" presStyleCnt="11">
        <dgm:presLayoutVars>
          <dgm:chMax val="0"/>
          <dgm:bulletEnabled val="1"/>
        </dgm:presLayoutVars>
      </dgm:prSet>
      <dgm:spPr/>
    </dgm:pt>
    <dgm:pt modelId="{E55B102A-E10E-44B0-B1A3-A316498D327F}" type="pres">
      <dgm:prSet presAssocID="{37817DF5-BF9E-4C93-A19D-7B674B6C8D11}" presName="spacer" presStyleCnt="0"/>
      <dgm:spPr/>
    </dgm:pt>
    <dgm:pt modelId="{5DF09DCA-01F8-473D-BC09-4DD63CF23A89}" type="pres">
      <dgm:prSet presAssocID="{D12EA672-D0C9-4476-8279-4F9B14103994}" presName="parentText" presStyleLbl="node1" presStyleIdx="5" presStyleCnt="11">
        <dgm:presLayoutVars>
          <dgm:chMax val="0"/>
          <dgm:bulletEnabled val="1"/>
        </dgm:presLayoutVars>
      </dgm:prSet>
      <dgm:spPr/>
    </dgm:pt>
    <dgm:pt modelId="{935BEA44-11F3-4C85-8E36-3744C5D9CFBF}" type="pres">
      <dgm:prSet presAssocID="{F284FC97-594B-49C9-BA6F-2B0FBB2C26B0}" presName="spacer" presStyleCnt="0"/>
      <dgm:spPr/>
    </dgm:pt>
    <dgm:pt modelId="{F1C9061A-C213-4B3D-A203-813B7B723D04}" type="pres">
      <dgm:prSet presAssocID="{2DF10256-FC44-4537-820D-90D4422C8AFB}" presName="parentText" presStyleLbl="node1" presStyleIdx="6" presStyleCnt="11">
        <dgm:presLayoutVars>
          <dgm:chMax val="0"/>
          <dgm:bulletEnabled val="1"/>
        </dgm:presLayoutVars>
      </dgm:prSet>
      <dgm:spPr/>
    </dgm:pt>
    <dgm:pt modelId="{3FA92974-EA9F-4FB6-9EE6-995ED10CCD27}" type="pres">
      <dgm:prSet presAssocID="{EC286136-8D9E-485B-92F5-2A8A782B7A57}" presName="spacer" presStyleCnt="0"/>
      <dgm:spPr/>
    </dgm:pt>
    <dgm:pt modelId="{62763B05-7027-466C-9478-962AEFDF04F3}" type="pres">
      <dgm:prSet presAssocID="{F623336F-A74F-4CEC-A2C3-9F5F39822761}" presName="parentText" presStyleLbl="node1" presStyleIdx="7" presStyleCnt="11">
        <dgm:presLayoutVars>
          <dgm:chMax val="0"/>
          <dgm:bulletEnabled val="1"/>
        </dgm:presLayoutVars>
      </dgm:prSet>
      <dgm:spPr/>
    </dgm:pt>
    <dgm:pt modelId="{2EF01D75-5C05-441E-BC7E-796973407001}" type="pres">
      <dgm:prSet presAssocID="{EDD80CF9-3FB9-468C-B35A-1A88ED11BDCD}" presName="spacer" presStyleCnt="0"/>
      <dgm:spPr/>
    </dgm:pt>
    <dgm:pt modelId="{DFCAC275-0FCF-4AB7-A597-FEFA674885F2}" type="pres">
      <dgm:prSet presAssocID="{1BECE211-02E3-4676-B173-1FF5EE056C25}" presName="parentText" presStyleLbl="node1" presStyleIdx="8" presStyleCnt="11">
        <dgm:presLayoutVars>
          <dgm:chMax val="0"/>
          <dgm:bulletEnabled val="1"/>
        </dgm:presLayoutVars>
      </dgm:prSet>
      <dgm:spPr/>
    </dgm:pt>
    <dgm:pt modelId="{1DEA5F34-F13D-4FC6-B6AC-C4380B7506D8}" type="pres">
      <dgm:prSet presAssocID="{345548EC-0F8D-4314-9455-41E6B9E33963}" presName="spacer" presStyleCnt="0"/>
      <dgm:spPr/>
    </dgm:pt>
    <dgm:pt modelId="{B1C73A88-74EC-493D-B341-8E08FF691EA9}" type="pres">
      <dgm:prSet presAssocID="{D958A761-EA12-4959-8083-E2830E0307AE}" presName="parentText" presStyleLbl="node1" presStyleIdx="9" presStyleCnt="11">
        <dgm:presLayoutVars>
          <dgm:chMax val="0"/>
          <dgm:bulletEnabled val="1"/>
        </dgm:presLayoutVars>
      </dgm:prSet>
      <dgm:spPr/>
    </dgm:pt>
    <dgm:pt modelId="{ABB70510-FA82-4064-8500-F3A9596C932C}" type="pres">
      <dgm:prSet presAssocID="{B8F7F1D8-AA31-4B3C-853E-BEB31E05722F}" presName="spacer" presStyleCnt="0"/>
      <dgm:spPr/>
    </dgm:pt>
    <dgm:pt modelId="{A6D5EAA9-3B9A-49FA-9660-0EB01352260B}" type="pres">
      <dgm:prSet presAssocID="{687282B8-C4B7-4040-9458-781F19142843}" presName="parentText" presStyleLbl="node1" presStyleIdx="10" presStyleCnt="11">
        <dgm:presLayoutVars>
          <dgm:chMax val="0"/>
          <dgm:bulletEnabled val="1"/>
        </dgm:presLayoutVars>
      </dgm:prSet>
      <dgm:spPr/>
    </dgm:pt>
  </dgm:ptLst>
  <dgm:cxnLst>
    <dgm:cxn modelId="{18DF0301-DDC9-4BF6-9F61-6CA79D490A49}" srcId="{5789A9B1-F0F5-4E6B-BD22-EB7430C41D6E}" destId="{687282B8-C4B7-4040-9458-781F19142843}" srcOrd="10" destOrd="0" parTransId="{B40A0EFC-E3BC-4B0E-A3AF-97F691839F4A}" sibTransId="{A4736169-075F-4A4E-978A-738BD3D4CF6B}"/>
    <dgm:cxn modelId="{85941E12-D161-4986-8A45-2A21FA245AE1}" srcId="{5789A9B1-F0F5-4E6B-BD22-EB7430C41D6E}" destId="{BBCC0691-9D61-4327-BF83-400E6D7770E0}" srcOrd="3" destOrd="0" parTransId="{4DBD72F7-185B-4BA0-A59C-95D2353B92CF}" sibTransId="{423EA6FF-E32D-4334-A281-BF8B4C30FFD2}"/>
    <dgm:cxn modelId="{2F7C7B2A-E115-4E5D-9DF0-F0294A342A9E}" srcId="{5789A9B1-F0F5-4E6B-BD22-EB7430C41D6E}" destId="{D958A761-EA12-4959-8083-E2830E0307AE}" srcOrd="9" destOrd="0" parTransId="{47D24C0F-497E-49C5-A7EA-084456171053}" sibTransId="{B8F7F1D8-AA31-4B3C-853E-BEB31E05722F}"/>
    <dgm:cxn modelId="{693DE12F-27D8-46D4-9D3B-6B922D270BAF}" type="presOf" srcId="{D12EA672-D0C9-4476-8279-4F9B14103994}" destId="{5DF09DCA-01F8-473D-BC09-4DD63CF23A89}" srcOrd="0" destOrd="0" presId="urn:microsoft.com/office/officeart/2005/8/layout/vList2"/>
    <dgm:cxn modelId="{3CCE613C-A9AA-4C0E-B6F3-ECE32882CD87}" type="presOf" srcId="{5789A9B1-F0F5-4E6B-BD22-EB7430C41D6E}" destId="{098F061A-B994-4B50-8C3E-5EDD8C2D8945}" srcOrd="0" destOrd="0" presId="urn:microsoft.com/office/officeart/2005/8/layout/vList2"/>
    <dgm:cxn modelId="{6FE46D68-D23F-40B1-9875-18F5D2F111E9}" type="presOf" srcId="{1BECE211-02E3-4676-B173-1FF5EE056C25}" destId="{DFCAC275-0FCF-4AB7-A597-FEFA674885F2}" srcOrd="0" destOrd="0" presId="urn:microsoft.com/office/officeart/2005/8/layout/vList2"/>
    <dgm:cxn modelId="{CFA3726D-A395-4115-9E87-6C5A746924C3}" type="presOf" srcId="{F623336F-A74F-4CEC-A2C3-9F5F39822761}" destId="{62763B05-7027-466C-9478-962AEFDF04F3}" srcOrd="0" destOrd="0" presId="urn:microsoft.com/office/officeart/2005/8/layout/vList2"/>
    <dgm:cxn modelId="{C5E90951-8052-44D5-A1C9-8CFC1CF46DBB}" srcId="{5789A9B1-F0F5-4E6B-BD22-EB7430C41D6E}" destId="{1BECE211-02E3-4676-B173-1FF5EE056C25}" srcOrd="8" destOrd="0" parTransId="{48DF19B5-E9D0-4188-BAC6-840896BFD086}" sibTransId="{345548EC-0F8D-4314-9455-41E6B9E33963}"/>
    <dgm:cxn modelId="{D2E08D75-82BE-487B-9E09-08F6815CD6D6}" srcId="{5789A9B1-F0F5-4E6B-BD22-EB7430C41D6E}" destId="{B083F1F3-EB7D-49EF-B103-22666EE2F570}" srcOrd="1" destOrd="0" parTransId="{E377CBB7-6DAF-471F-919B-7C1F62E1B301}" sibTransId="{DBFB1469-391F-473C-ACD0-F35624C7DAE5}"/>
    <dgm:cxn modelId="{A3A84756-41D3-499F-AB19-E00645B736EA}" type="presOf" srcId="{BBCC0691-9D61-4327-BF83-400E6D7770E0}" destId="{7EC39840-4BE7-4705-B404-16746FEE1B4A}" srcOrd="0" destOrd="0" presId="urn:microsoft.com/office/officeart/2005/8/layout/vList2"/>
    <dgm:cxn modelId="{2D5ACC56-AF21-469F-8B72-C97A1E2848D7}" type="presOf" srcId="{2DF10256-FC44-4537-820D-90D4422C8AFB}" destId="{F1C9061A-C213-4B3D-A203-813B7B723D04}" srcOrd="0" destOrd="0" presId="urn:microsoft.com/office/officeart/2005/8/layout/vList2"/>
    <dgm:cxn modelId="{E56D3977-3595-4498-A0D6-F983D984E42B}" srcId="{5789A9B1-F0F5-4E6B-BD22-EB7430C41D6E}" destId="{2DF10256-FC44-4537-820D-90D4422C8AFB}" srcOrd="6" destOrd="0" parTransId="{D37C5C7D-B3F1-44B6-B927-D8CE5509F0B7}" sibTransId="{EC286136-8D9E-485B-92F5-2A8A782B7A57}"/>
    <dgm:cxn modelId="{1244BA7F-09AA-4772-80FA-A1343E7795AF}" type="presOf" srcId="{D958A761-EA12-4959-8083-E2830E0307AE}" destId="{B1C73A88-74EC-493D-B341-8E08FF691EA9}" srcOrd="0" destOrd="0" presId="urn:microsoft.com/office/officeart/2005/8/layout/vList2"/>
    <dgm:cxn modelId="{5B4F7A88-5F4C-4104-8649-08D96D041A2D}" type="presOf" srcId="{687282B8-C4B7-4040-9458-781F19142843}" destId="{A6D5EAA9-3B9A-49FA-9660-0EB01352260B}" srcOrd="0" destOrd="0" presId="urn:microsoft.com/office/officeart/2005/8/layout/vList2"/>
    <dgm:cxn modelId="{71F60F8B-FCEA-48CD-89B0-AA40ED8E5549}" type="presOf" srcId="{B083F1F3-EB7D-49EF-B103-22666EE2F570}" destId="{12DB0D93-CECD-4F26-956B-A3470C666591}" srcOrd="0" destOrd="0" presId="urn:microsoft.com/office/officeart/2005/8/layout/vList2"/>
    <dgm:cxn modelId="{136BBB8F-47FB-4DF6-A992-EB3BA8E0AE7A}" type="presOf" srcId="{8CCEB2BA-93B8-4A98-AE17-C0B9D0FC11C7}" destId="{B99A6CC6-4434-416C-8702-B23CBFAE14ED}" srcOrd="0" destOrd="0" presId="urn:microsoft.com/office/officeart/2005/8/layout/vList2"/>
    <dgm:cxn modelId="{323B8AA2-763D-480E-82BC-CC834F92FED9}" srcId="{5789A9B1-F0F5-4E6B-BD22-EB7430C41D6E}" destId="{F623336F-A74F-4CEC-A2C3-9F5F39822761}" srcOrd="7" destOrd="0" parTransId="{F0EBEFC9-9695-49F7-804D-D9449BC6B2E9}" sibTransId="{EDD80CF9-3FB9-468C-B35A-1A88ED11BDCD}"/>
    <dgm:cxn modelId="{6F47CDAE-7B36-4897-B471-91CFF708FA52}" srcId="{5789A9B1-F0F5-4E6B-BD22-EB7430C41D6E}" destId="{10FEA695-ED2D-486D-A6CD-6BDC227B18E7}" srcOrd="2" destOrd="0" parTransId="{830B758F-21CD-4FFA-938D-7CC2DE3F84DA}" sibTransId="{8CB6E570-FF7A-41FB-8387-83215E920276}"/>
    <dgm:cxn modelId="{B88718B3-DF30-4F15-8AC4-788160EE67D6}" srcId="{5789A9B1-F0F5-4E6B-BD22-EB7430C41D6E}" destId="{1958D15C-E463-405F-8EC4-5D73D29228BE}" srcOrd="4" destOrd="0" parTransId="{8D713F76-84A6-4879-BD8C-D505009B7F59}" sibTransId="{37817DF5-BF9E-4C93-A19D-7B674B6C8D11}"/>
    <dgm:cxn modelId="{C273C8B9-2A0C-49C2-B3BA-955B3B8ECF3C}" srcId="{5789A9B1-F0F5-4E6B-BD22-EB7430C41D6E}" destId="{8CCEB2BA-93B8-4A98-AE17-C0B9D0FC11C7}" srcOrd="0" destOrd="0" parTransId="{10D613D6-AFA1-453D-BE83-F845EF58B58B}" sibTransId="{FB42D83B-7825-4DE8-AD27-C937FE3059F2}"/>
    <dgm:cxn modelId="{C81C04BE-37E6-4468-B937-F9E948145542}" srcId="{5789A9B1-F0F5-4E6B-BD22-EB7430C41D6E}" destId="{D12EA672-D0C9-4476-8279-4F9B14103994}" srcOrd="5" destOrd="0" parTransId="{94F6AD35-B645-42A4-B4BF-D3BEBCEBBDDC}" sibTransId="{F284FC97-594B-49C9-BA6F-2B0FBB2C26B0}"/>
    <dgm:cxn modelId="{3A7C28C6-B770-4BCD-91D6-B67B64901C9F}" type="presOf" srcId="{1958D15C-E463-405F-8EC4-5D73D29228BE}" destId="{742909FC-7F40-48C8-94E3-31C57D2AD226}" srcOrd="0" destOrd="0" presId="urn:microsoft.com/office/officeart/2005/8/layout/vList2"/>
    <dgm:cxn modelId="{64DE3CD4-BAAC-4321-A633-4DEBDC007D02}" type="presOf" srcId="{10FEA695-ED2D-486D-A6CD-6BDC227B18E7}" destId="{8EAE0254-50D0-4135-A8D6-87C118153B04}" srcOrd="0" destOrd="0" presId="urn:microsoft.com/office/officeart/2005/8/layout/vList2"/>
    <dgm:cxn modelId="{79E88CBD-8574-4DEB-8E34-C6153D434322}" type="presParOf" srcId="{098F061A-B994-4B50-8C3E-5EDD8C2D8945}" destId="{B99A6CC6-4434-416C-8702-B23CBFAE14ED}" srcOrd="0" destOrd="0" presId="urn:microsoft.com/office/officeart/2005/8/layout/vList2"/>
    <dgm:cxn modelId="{1D31166D-A071-4ABF-B8C6-86A3CEF89DA6}" type="presParOf" srcId="{098F061A-B994-4B50-8C3E-5EDD8C2D8945}" destId="{2B9C06C2-7ABA-41C0-B14E-024DFF2E88A5}" srcOrd="1" destOrd="0" presId="urn:microsoft.com/office/officeart/2005/8/layout/vList2"/>
    <dgm:cxn modelId="{BEAFDDBA-5C7A-43DF-8976-09262FD526E3}" type="presParOf" srcId="{098F061A-B994-4B50-8C3E-5EDD8C2D8945}" destId="{12DB0D93-CECD-4F26-956B-A3470C666591}" srcOrd="2" destOrd="0" presId="urn:microsoft.com/office/officeart/2005/8/layout/vList2"/>
    <dgm:cxn modelId="{EBC970D1-26EE-4257-8055-F36C90D3F46A}" type="presParOf" srcId="{098F061A-B994-4B50-8C3E-5EDD8C2D8945}" destId="{18C5FF7F-A9C5-4219-9E8B-496857A13777}" srcOrd="3" destOrd="0" presId="urn:microsoft.com/office/officeart/2005/8/layout/vList2"/>
    <dgm:cxn modelId="{294F95C3-613E-4492-A73F-022D9ED63E1B}" type="presParOf" srcId="{098F061A-B994-4B50-8C3E-5EDD8C2D8945}" destId="{8EAE0254-50D0-4135-A8D6-87C118153B04}" srcOrd="4" destOrd="0" presId="urn:microsoft.com/office/officeart/2005/8/layout/vList2"/>
    <dgm:cxn modelId="{F584557C-EB08-4E9F-9ECB-8AC13B15FEA9}" type="presParOf" srcId="{098F061A-B994-4B50-8C3E-5EDD8C2D8945}" destId="{DF60504D-D4C1-4289-A58E-033813AE4025}" srcOrd="5" destOrd="0" presId="urn:microsoft.com/office/officeart/2005/8/layout/vList2"/>
    <dgm:cxn modelId="{E8444E5A-90BC-41A9-8469-3EC53B7E38A1}" type="presParOf" srcId="{098F061A-B994-4B50-8C3E-5EDD8C2D8945}" destId="{7EC39840-4BE7-4705-B404-16746FEE1B4A}" srcOrd="6" destOrd="0" presId="urn:microsoft.com/office/officeart/2005/8/layout/vList2"/>
    <dgm:cxn modelId="{32DD482F-D420-458A-899A-F607AA8F90D9}" type="presParOf" srcId="{098F061A-B994-4B50-8C3E-5EDD8C2D8945}" destId="{FF3D9106-CA4E-43AB-8B40-67EA67A0153E}" srcOrd="7" destOrd="0" presId="urn:microsoft.com/office/officeart/2005/8/layout/vList2"/>
    <dgm:cxn modelId="{445BD01B-E6AC-4EE7-9B23-B9D2CC20DB2D}" type="presParOf" srcId="{098F061A-B994-4B50-8C3E-5EDD8C2D8945}" destId="{742909FC-7F40-48C8-94E3-31C57D2AD226}" srcOrd="8" destOrd="0" presId="urn:microsoft.com/office/officeart/2005/8/layout/vList2"/>
    <dgm:cxn modelId="{7335B6D3-1BE4-469E-A165-B3345FC6D104}" type="presParOf" srcId="{098F061A-B994-4B50-8C3E-5EDD8C2D8945}" destId="{E55B102A-E10E-44B0-B1A3-A316498D327F}" srcOrd="9" destOrd="0" presId="urn:microsoft.com/office/officeart/2005/8/layout/vList2"/>
    <dgm:cxn modelId="{1D441EA5-3010-4B61-BE15-A70EEFBDA9D1}" type="presParOf" srcId="{098F061A-B994-4B50-8C3E-5EDD8C2D8945}" destId="{5DF09DCA-01F8-473D-BC09-4DD63CF23A89}" srcOrd="10" destOrd="0" presId="urn:microsoft.com/office/officeart/2005/8/layout/vList2"/>
    <dgm:cxn modelId="{12F42484-6462-4B0E-B643-CCD1AB23653D}" type="presParOf" srcId="{098F061A-B994-4B50-8C3E-5EDD8C2D8945}" destId="{935BEA44-11F3-4C85-8E36-3744C5D9CFBF}" srcOrd="11" destOrd="0" presId="urn:microsoft.com/office/officeart/2005/8/layout/vList2"/>
    <dgm:cxn modelId="{3E221199-24EC-4402-AFEC-464B16668BCB}" type="presParOf" srcId="{098F061A-B994-4B50-8C3E-5EDD8C2D8945}" destId="{F1C9061A-C213-4B3D-A203-813B7B723D04}" srcOrd="12" destOrd="0" presId="urn:microsoft.com/office/officeart/2005/8/layout/vList2"/>
    <dgm:cxn modelId="{AEA8B857-68F5-4ABC-A56E-8191D1880E21}" type="presParOf" srcId="{098F061A-B994-4B50-8C3E-5EDD8C2D8945}" destId="{3FA92974-EA9F-4FB6-9EE6-995ED10CCD27}" srcOrd="13" destOrd="0" presId="urn:microsoft.com/office/officeart/2005/8/layout/vList2"/>
    <dgm:cxn modelId="{32298A7C-7735-4EA6-955E-E8555CBB1B02}" type="presParOf" srcId="{098F061A-B994-4B50-8C3E-5EDD8C2D8945}" destId="{62763B05-7027-466C-9478-962AEFDF04F3}" srcOrd="14" destOrd="0" presId="urn:microsoft.com/office/officeart/2005/8/layout/vList2"/>
    <dgm:cxn modelId="{E149836A-0764-4A53-A785-13EFD329EFEE}" type="presParOf" srcId="{098F061A-B994-4B50-8C3E-5EDD8C2D8945}" destId="{2EF01D75-5C05-441E-BC7E-796973407001}" srcOrd="15" destOrd="0" presId="urn:microsoft.com/office/officeart/2005/8/layout/vList2"/>
    <dgm:cxn modelId="{1AC81E1B-0C6C-4C38-92C2-62001DEB98D0}" type="presParOf" srcId="{098F061A-B994-4B50-8C3E-5EDD8C2D8945}" destId="{DFCAC275-0FCF-4AB7-A597-FEFA674885F2}" srcOrd="16" destOrd="0" presId="urn:microsoft.com/office/officeart/2005/8/layout/vList2"/>
    <dgm:cxn modelId="{A29246D6-1322-434B-8344-05766DCB5E71}" type="presParOf" srcId="{098F061A-B994-4B50-8C3E-5EDD8C2D8945}" destId="{1DEA5F34-F13D-4FC6-B6AC-C4380B7506D8}" srcOrd="17" destOrd="0" presId="urn:microsoft.com/office/officeart/2005/8/layout/vList2"/>
    <dgm:cxn modelId="{D6B40650-3A6A-486A-9D46-756FD3D46D26}" type="presParOf" srcId="{098F061A-B994-4B50-8C3E-5EDD8C2D8945}" destId="{B1C73A88-74EC-493D-B341-8E08FF691EA9}" srcOrd="18" destOrd="0" presId="urn:microsoft.com/office/officeart/2005/8/layout/vList2"/>
    <dgm:cxn modelId="{176E8410-0674-4964-92BC-5B5C1F5A18AA}" type="presParOf" srcId="{098F061A-B994-4B50-8C3E-5EDD8C2D8945}" destId="{ABB70510-FA82-4064-8500-F3A9596C932C}" srcOrd="19" destOrd="0" presId="urn:microsoft.com/office/officeart/2005/8/layout/vList2"/>
    <dgm:cxn modelId="{62EBF489-76EC-44B6-9F7C-CE83373736EF}" type="presParOf" srcId="{098F061A-B994-4B50-8C3E-5EDD8C2D8945}" destId="{A6D5EAA9-3B9A-49FA-9660-0EB01352260B}" srcOrd="2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74EE1-282E-417E-9FEA-212A66B2977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CFF3E8A-C883-40D0-9DD7-123B57B7F319}">
      <dgm:prSet custT="1"/>
      <dgm:spPr/>
      <dgm:t>
        <a:bodyPr/>
        <a:lstStyle/>
        <a:p>
          <a:r>
            <a:rPr lang="en-GB" sz="1200" dirty="0">
              <a:solidFill>
                <a:schemeClr val="tx1"/>
              </a:solidFill>
              <a:latin typeface="Arial" panose="020B0604020202020204" pitchFamily="34" charset="0"/>
              <a:cs typeface="Arial" panose="020B0604020202020204" pitchFamily="34" charset="0"/>
            </a:rPr>
            <a:t>Check the distribution of patient ages and patient gender in your sample; ensure patients are aged 16 or over </a:t>
          </a:r>
          <a:r>
            <a:rPr lang="en-GB" sz="1200" b="1" dirty="0">
              <a:solidFill>
                <a:schemeClr val="tx1"/>
              </a:solidFill>
              <a:latin typeface="Arial" panose="020B0604020202020204" pitchFamily="34" charset="0"/>
              <a:cs typeface="Arial" panose="020B0604020202020204" pitchFamily="34" charset="0"/>
            </a:rPr>
            <a:t>at the time of attendance.</a:t>
          </a:r>
          <a:endParaRPr lang="en-US" sz="1200" dirty="0">
            <a:solidFill>
              <a:schemeClr val="tx1"/>
            </a:solidFill>
            <a:latin typeface="Arial" panose="020B0604020202020204" pitchFamily="34" charset="0"/>
            <a:cs typeface="Arial" panose="020B0604020202020204" pitchFamily="34" charset="0"/>
          </a:endParaRPr>
        </a:p>
      </dgm:t>
    </dgm:pt>
    <dgm:pt modelId="{8ACB13AF-6799-481B-BCA3-44232CA7FAA7}" type="sib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927DE1C6-9DAC-4A77-81F1-3954906292FB}" type="par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8B61952-0741-48CF-B57B-7AC1521321C5}">
      <dgm:prSet custT="1"/>
      <dgm:spPr/>
      <dgm:t>
        <a:bodyPr/>
        <a:lstStyle/>
        <a:p>
          <a:r>
            <a:rPr lang="en-GB" sz="1200" dirty="0">
              <a:solidFill>
                <a:schemeClr val="tx1"/>
              </a:solidFill>
              <a:latin typeface="Arial" panose="020B0604020202020204" pitchFamily="34" charset="0"/>
              <a:cs typeface="Arial" panose="020B0604020202020204" pitchFamily="34" charset="0"/>
            </a:rPr>
            <a:t>Are there any errors in the query used to extract the eligible patient populations?</a:t>
          </a:r>
        </a:p>
      </dgm:t>
    </dgm:pt>
    <dgm:pt modelId="{ADAB38D4-86F5-4297-AB89-BE76AA1C6424}" type="parTrans" cxnId="{4F32A846-F436-4804-A941-0A18B996A71F}">
      <dgm:prSet/>
      <dgm:spPr/>
      <dgm:t>
        <a:bodyPr/>
        <a:lstStyle/>
        <a:p>
          <a:endParaRPr lang="en-GB" sz="1200">
            <a:solidFill>
              <a:schemeClr val="tx1"/>
            </a:solidFill>
          </a:endParaRPr>
        </a:p>
      </dgm:t>
    </dgm:pt>
    <dgm:pt modelId="{F1DFA81F-67E4-49A4-8F9B-EEE942F83AD1}" type="sibTrans" cxnId="{4F32A846-F436-4804-A941-0A18B996A71F}">
      <dgm:prSet/>
      <dgm:spPr/>
      <dgm:t>
        <a:bodyPr/>
        <a:lstStyle/>
        <a:p>
          <a:endParaRPr lang="en-GB" sz="1200">
            <a:solidFill>
              <a:schemeClr val="tx1"/>
            </a:solidFill>
          </a:endParaRPr>
        </a:p>
      </dgm:t>
    </dgm:pt>
    <dgm:pt modelId="{E516B5F1-F839-43C7-A0FF-BE079C4ACF5C}">
      <dgm:prSet custT="1"/>
      <dgm:spPr/>
      <dgm:t>
        <a:bodyPr/>
        <a:lstStyle/>
        <a:p>
          <a:r>
            <a:rPr lang="en-GB" sz="1200" dirty="0">
              <a:solidFill>
                <a:schemeClr val="tx1"/>
              </a:solidFill>
              <a:latin typeface="Arial" panose="020B0604020202020204" pitchFamily="34" charset="0"/>
              <a:cs typeface="Arial" panose="020B0604020202020204" pitchFamily="34" charset="0"/>
            </a:rPr>
            <a:t>Are there any missing / incomplete data in your initial database? Are there any duplicate records in your initial database?</a:t>
          </a:r>
        </a:p>
      </dgm:t>
    </dgm:pt>
    <dgm:pt modelId="{55963B9B-085A-4E6D-BE81-F2F82B016CB6}" type="parTrans" cxnId="{9E9C8DB7-AC58-4C47-99A8-193BA99D410D}">
      <dgm:prSet/>
      <dgm:spPr/>
      <dgm:t>
        <a:bodyPr/>
        <a:lstStyle/>
        <a:p>
          <a:endParaRPr lang="en-GB" sz="1200">
            <a:solidFill>
              <a:schemeClr val="tx1"/>
            </a:solidFill>
          </a:endParaRPr>
        </a:p>
      </dgm:t>
    </dgm:pt>
    <dgm:pt modelId="{362B462B-0540-4BF1-BA9A-6363D5346746}" type="sibTrans" cxnId="{9E9C8DB7-AC58-4C47-99A8-193BA99D410D}">
      <dgm:prSet/>
      <dgm:spPr/>
      <dgm:t>
        <a:bodyPr/>
        <a:lstStyle/>
        <a:p>
          <a:endParaRPr lang="en-GB" sz="1200">
            <a:solidFill>
              <a:schemeClr val="tx1"/>
            </a:solidFill>
          </a:endParaRPr>
        </a:p>
      </dgm:t>
    </dgm:pt>
    <dgm:pt modelId="{E8BECE38-E4FD-4176-A27F-990268DA8C9B}">
      <dgm:prSet custT="1"/>
      <dgm:spPr/>
      <dgm:t>
        <a:bodyPr/>
        <a:lstStyle/>
        <a:p>
          <a:r>
            <a:rPr lang="en-GB" sz="1200" dirty="0">
              <a:solidFill>
                <a:schemeClr val="tx1"/>
              </a:solidFill>
              <a:latin typeface="Arial" panose="020B0604020202020204" pitchFamily="34" charset="0"/>
              <a:cs typeface="Arial" panose="020B0604020202020204" pitchFamily="34" charset="0"/>
            </a:rPr>
            <a:t>Have the local checks for deceased patients / DBS been done correctly?</a:t>
          </a:r>
        </a:p>
      </dgm:t>
    </dgm:pt>
    <dgm:pt modelId="{F7E56380-651B-4B86-8C99-7F4B6CF90469}" type="parTrans" cxnId="{FA9F66E5-0182-4B73-9602-B61C815EF912}">
      <dgm:prSet/>
      <dgm:spPr/>
      <dgm:t>
        <a:bodyPr/>
        <a:lstStyle/>
        <a:p>
          <a:endParaRPr lang="en-GB" sz="1200">
            <a:solidFill>
              <a:schemeClr val="tx1"/>
            </a:solidFill>
          </a:endParaRPr>
        </a:p>
      </dgm:t>
    </dgm:pt>
    <dgm:pt modelId="{D329F2DD-F483-4F65-AD4E-68C41F793E49}" type="sibTrans" cxnId="{FA9F66E5-0182-4B73-9602-B61C815EF912}">
      <dgm:prSet/>
      <dgm:spPr/>
      <dgm:t>
        <a:bodyPr/>
        <a:lstStyle/>
        <a:p>
          <a:endParaRPr lang="en-GB" sz="1200">
            <a:solidFill>
              <a:schemeClr val="tx1"/>
            </a:solidFill>
          </a:endParaRPr>
        </a:p>
      </dgm:t>
    </dgm:pt>
    <dgm:pt modelId="{8BBAC189-466A-4FF0-8C17-1533A2A115FE}">
      <dgm:prSet custT="1"/>
      <dgm:spPr/>
      <dgm:t>
        <a:bodyPr/>
        <a:lstStyle/>
        <a:p>
          <a:r>
            <a:rPr lang="en-GB" sz="1200" dirty="0">
              <a:solidFill>
                <a:schemeClr val="tx1"/>
              </a:solidFill>
              <a:latin typeface="Arial" panose="020B0604020202020204" pitchFamily="34" charset="0"/>
              <a:cs typeface="Arial" panose="020B0604020202020204" pitchFamily="34" charset="0"/>
            </a:rPr>
            <a:t>Be aware of system migrations.</a:t>
          </a:r>
        </a:p>
      </dgm:t>
    </dgm:pt>
    <dgm:pt modelId="{5DD54947-5DDA-4CE4-88AF-D5B855D071E9}" type="parTrans" cxnId="{AF56DBDE-63A1-40F2-8496-4217AA71AFDA}">
      <dgm:prSet/>
      <dgm:spPr/>
      <dgm:t>
        <a:bodyPr/>
        <a:lstStyle/>
        <a:p>
          <a:endParaRPr lang="en-GB" sz="1200">
            <a:solidFill>
              <a:schemeClr val="tx1"/>
            </a:solidFill>
          </a:endParaRPr>
        </a:p>
      </dgm:t>
    </dgm:pt>
    <dgm:pt modelId="{6BB9573E-F74D-46C8-9722-4E8891B0133C}" type="sibTrans" cxnId="{AF56DBDE-63A1-40F2-8496-4217AA71AFDA}">
      <dgm:prSet/>
      <dgm:spPr/>
      <dgm:t>
        <a:bodyPr/>
        <a:lstStyle/>
        <a:p>
          <a:endParaRPr lang="en-GB" sz="1200">
            <a:solidFill>
              <a:schemeClr val="tx1"/>
            </a:solidFill>
          </a:endParaRPr>
        </a:p>
      </dgm:t>
    </dgm:pt>
    <dgm:pt modelId="{AF9AF7E6-5694-4D43-867F-097ED8ABD263}">
      <dgm:prSet custT="1"/>
      <dgm:spPr/>
      <dgm:t>
        <a:bodyPr/>
        <a:lstStyle/>
        <a:p>
          <a:r>
            <a:rPr lang="en-GB" sz="1200" dirty="0">
              <a:solidFill>
                <a:schemeClr val="tx1"/>
              </a:solidFill>
              <a:latin typeface="Arial" panose="020B0604020202020204" pitchFamily="34" charset="0"/>
              <a:cs typeface="Arial" panose="020B0604020202020204" pitchFamily="34" charset="0"/>
            </a:rPr>
            <a:t>Ensure patients on the national data opt-out programme are </a:t>
          </a:r>
          <a:r>
            <a:rPr lang="en-GB" sz="1200" b="1" dirty="0">
              <a:solidFill>
                <a:schemeClr val="tx1"/>
              </a:solidFill>
              <a:latin typeface="Arial" panose="020B0604020202020204" pitchFamily="34" charset="0"/>
              <a:cs typeface="Arial" panose="020B0604020202020204" pitchFamily="34" charset="0"/>
            </a:rPr>
            <a:t>not</a:t>
          </a:r>
          <a:r>
            <a:rPr lang="en-GB" sz="1200" dirty="0">
              <a:solidFill>
                <a:schemeClr val="tx1"/>
              </a:solidFill>
              <a:latin typeface="Arial" panose="020B0604020202020204" pitchFamily="34" charset="0"/>
              <a:cs typeface="Arial" panose="020B0604020202020204" pitchFamily="34" charset="0"/>
            </a:rPr>
            <a:t> excluded.</a:t>
          </a:r>
        </a:p>
      </dgm:t>
    </dgm:pt>
    <dgm:pt modelId="{DCD3DE07-4E81-4B5A-BB6F-4472E384BC71}" type="parTrans" cxnId="{B3C883A2-EA13-49A3-B3EC-DB5F4DE43F43}">
      <dgm:prSet/>
      <dgm:spPr/>
      <dgm:t>
        <a:bodyPr/>
        <a:lstStyle/>
        <a:p>
          <a:endParaRPr lang="en-GB" sz="1200">
            <a:solidFill>
              <a:schemeClr val="tx1"/>
            </a:solidFill>
          </a:endParaRPr>
        </a:p>
      </dgm:t>
    </dgm:pt>
    <dgm:pt modelId="{0E690254-AE29-4F93-99FD-6712320BA65D}" type="sibTrans" cxnId="{B3C883A2-EA13-49A3-B3EC-DB5F4DE43F43}">
      <dgm:prSet/>
      <dgm:spPr/>
      <dgm:t>
        <a:bodyPr/>
        <a:lstStyle/>
        <a:p>
          <a:endParaRPr lang="en-GB" sz="1200">
            <a:solidFill>
              <a:schemeClr val="tx1"/>
            </a:solidFill>
          </a:endParaRPr>
        </a:p>
      </dgm:t>
    </dgm:pt>
    <dgm:pt modelId="{46617296-549F-4590-B57A-8836CDE78B30}">
      <dgm:prSet custT="1"/>
      <dgm:spPr/>
      <dgm:t>
        <a:bodyPr/>
        <a:lstStyle/>
        <a:p>
          <a:r>
            <a:rPr lang="en-GB" sz="1200" dirty="0">
              <a:solidFill>
                <a:schemeClr val="tx1"/>
              </a:solidFill>
              <a:latin typeface="Arial" panose="020B0604020202020204" pitchFamily="34" charset="0"/>
              <a:cs typeface="Arial" panose="020B0604020202020204" pitchFamily="34" charset="0"/>
            </a:rPr>
            <a:t>Ensure patients who have dissented to taking part are excluded.</a:t>
          </a:r>
        </a:p>
      </dgm:t>
    </dgm:pt>
    <dgm:pt modelId="{3284A737-1543-4E80-AEA0-A4AED8AA5798}" type="parTrans" cxnId="{3AF2E62C-C17D-4AD3-A4F7-D2C7C9F526DF}">
      <dgm:prSet/>
      <dgm:spPr/>
      <dgm:t>
        <a:bodyPr/>
        <a:lstStyle/>
        <a:p>
          <a:endParaRPr lang="en-GB" sz="1200">
            <a:solidFill>
              <a:schemeClr val="tx1"/>
            </a:solidFill>
          </a:endParaRPr>
        </a:p>
      </dgm:t>
    </dgm:pt>
    <dgm:pt modelId="{9849B415-71FD-4C14-B291-FC1835EA59FB}" type="sibTrans" cxnId="{3AF2E62C-C17D-4AD3-A4F7-D2C7C9F526DF}">
      <dgm:prSet/>
      <dgm:spPr/>
      <dgm:t>
        <a:bodyPr/>
        <a:lstStyle/>
        <a:p>
          <a:endParaRPr lang="en-GB" sz="1200">
            <a:solidFill>
              <a:schemeClr val="tx1"/>
            </a:solidFill>
          </a:endParaRPr>
        </a:p>
      </dgm:t>
    </dgm:pt>
    <dgm:pt modelId="{C814C204-1471-4DE7-848F-DD041A19DF8D}">
      <dgm:prSet custT="1"/>
      <dgm:spPr/>
      <dgm:t>
        <a:bodyPr/>
        <a:lstStyle/>
        <a:p>
          <a:r>
            <a:rPr lang="en-GB" sz="1200" dirty="0">
              <a:solidFill>
                <a:schemeClr val="tx1"/>
              </a:solidFill>
              <a:latin typeface="Arial" panose="020B0604020202020204" pitchFamily="34" charset="0"/>
              <a:cs typeface="Arial" panose="020B0604020202020204" pitchFamily="34" charset="0"/>
            </a:rPr>
            <a:t>Check all codes provided in your sample are valid.</a:t>
          </a:r>
        </a:p>
      </dgm:t>
    </dgm:pt>
    <dgm:pt modelId="{49F91A09-B485-4D93-820D-C5DC1B8AA49D}" type="parTrans" cxnId="{5D03CC22-32E1-483A-89B1-7C5A779E951C}">
      <dgm:prSet/>
      <dgm:spPr/>
      <dgm:t>
        <a:bodyPr/>
        <a:lstStyle/>
        <a:p>
          <a:endParaRPr lang="en-GB" sz="1200">
            <a:solidFill>
              <a:schemeClr val="tx1"/>
            </a:solidFill>
          </a:endParaRPr>
        </a:p>
      </dgm:t>
    </dgm:pt>
    <dgm:pt modelId="{87E6A4F0-5795-490A-A283-9C3349ABB41A}" type="sibTrans" cxnId="{5D03CC22-32E1-483A-89B1-7C5A779E951C}">
      <dgm:prSet/>
      <dgm:spPr/>
      <dgm:t>
        <a:bodyPr/>
        <a:lstStyle/>
        <a:p>
          <a:endParaRPr lang="en-GB" sz="1200">
            <a:solidFill>
              <a:schemeClr val="tx1"/>
            </a:solidFill>
          </a:endParaRPr>
        </a:p>
      </dgm:t>
    </dgm:pt>
    <dgm:pt modelId="{73BD93BC-28F6-437F-BEC3-572BEA0E462C}">
      <dgm:prSet custT="1"/>
      <dgm:spPr>
        <a:solidFill>
          <a:srgbClr val="FFFFFF">
            <a:hueOff val="0"/>
            <a:satOff val="0"/>
            <a:lumOff val="0"/>
            <a:alphaOff val="0"/>
          </a:srgbClr>
        </a:solidFill>
        <a:ln w="12700" cap="flat" cmpd="sng" algn="ctr">
          <a:solidFill>
            <a:srgbClr val="007B4E">
              <a:shade val="80000"/>
              <a:hueOff val="0"/>
              <a:satOff val="0"/>
              <a:lumOff val="0"/>
              <a:alphaOff val="0"/>
            </a:srgbClr>
          </a:solidFill>
          <a:prstDash val="solid"/>
          <a:miter lim="800000"/>
        </a:ln>
        <a:effectLst/>
      </dgm:spPr>
      <dgm:t>
        <a:bodyPr spcFirstLastPara="0" vert="horz" wrap="square" lIns="45720" tIns="45720" rIns="45720" bIns="45720" numCol="1" spcCol="1270" anchor="ctr" anchorCtr="0"/>
        <a:lstStyle/>
        <a:p>
          <a:pPr marL="0" lvl="0" indent="0" algn="l" defTabSz="533400">
            <a:lnSpc>
              <a:spcPct val="90000"/>
            </a:lnSpc>
            <a:spcBef>
              <a:spcPct val="0"/>
            </a:spcBef>
            <a:spcAft>
              <a:spcPct val="35000"/>
            </a:spcAft>
            <a:buNone/>
          </a:pPr>
          <a:r>
            <a:rPr lang="en-GB" sz="1200" kern="1200" dirty="0">
              <a:solidFill>
                <a:srgbClr val="4A4A49"/>
              </a:solidFill>
              <a:latin typeface="Arial" panose="020B0604020202020204"/>
              <a:ea typeface="+mn-ea"/>
              <a:cs typeface="+mn-cs"/>
            </a:rPr>
            <a:t>Check for incorrect ethnicity coding or year of birth data.</a:t>
          </a:r>
        </a:p>
      </dgm:t>
    </dgm:pt>
    <dgm:pt modelId="{1BB298BB-1A1F-4A04-BDF8-2EF3D3E2F1B6}" type="parTrans" cxnId="{1CADE324-CF26-4DC1-8697-261A62748DF4}">
      <dgm:prSet/>
      <dgm:spPr/>
      <dgm:t>
        <a:bodyPr/>
        <a:lstStyle/>
        <a:p>
          <a:endParaRPr lang="en-GB"/>
        </a:p>
      </dgm:t>
    </dgm:pt>
    <dgm:pt modelId="{A2B940A9-9256-4388-BFD9-F8EC1E7FFBBD}" type="sibTrans" cxnId="{1CADE324-CF26-4DC1-8697-261A62748DF4}">
      <dgm:prSet/>
      <dgm:spPr/>
      <dgm:t>
        <a:bodyPr/>
        <a:lstStyle/>
        <a:p>
          <a:endParaRPr lang="en-GB"/>
        </a:p>
      </dgm:t>
    </dgm:pt>
    <dgm:pt modelId="{ED836B9F-390B-4126-B5D7-BFC05E3F06D9}">
      <dgm:prSet custT="1"/>
      <dgm:spPr/>
      <dgm:t>
        <a:bodyPr/>
        <a:lstStyle/>
        <a:p>
          <a:r>
            <a:rPr lang="en-GB" sz="1200" kern="1200" dirty="0">
              <a:solidFill>
                <a:srgbClr val="4A4A49"/>
              </a:solidFill>
              <a:latin typeface="Arial" panose="020B0604020202020204"/>
              <a:ea typeface="+mn-ea"/>
              <a:cs typeface="+mn-cs"/>
            </a:rPr>
            <a:t>Check all attendances took place in February 2026 (or for Type 3 only, January 2026 if you had fewer than 580 attendances in February).</a:t>
          </a:r>
        </a:p>
      </dgm:t>
    </dgm:pt>
    <dgm:pt modelId="{517F7995-95C2-43FD-BF06-49AA9998BFBB}" type="parTrans" cxnId="{EFE85D6F-3FDE-452A-A4C4-4913BAE6FDAB}">
      <dgm:prSet/>
      <dgm:spPr/>
      <dgm:t>
        <a:bodyPr/>
        <a:lstStyle/>
        <a:p>
          <a:endParaRPr lang="en-GB"/>
        </a:p>
      </dgm:t>
    </dgm:pt>
    <dgm:pt modelId="{96D16304-F369-4FDB-8E9F-EBD22E9EBEC2}" type="sibTrans" cxnId="{EFE85D6F-3FDE-452A-A4C4-4913BAE6FDAB}">
      <dgm:prSet/>
      <dgm:spPr/>
      <dgm:t>
        <a:bodyPr/>
        <a:lstStyle/>
        <a:p>
          <a:endParaRPr lang="en-GB"/>
        </a:p>
      </dgm:t>
    </dgm:pt>
    <dgm:pt modelId="{BE27F011-6ABB-4894-8C4C-58DA29FAB13F}">
      <dgm:prSet custT="1"/>
      <dgm:spPr/>
      <dgm:t>
        <a:bodyPr/>
        <a:lstStyle/>
        <a:p>
          <a:r>
            <a:rPr lang="en-GB" sz="1200" kern="1200" dirty="0">
              <a:solidFill>
                <a:srgbClr val="4A4A49"/>
              </a:solidFill>
              <a:latin typeface="Arial" panose="020B0604020202020204"/>
              <a:ea typeface="+mn-ea"/>
              <a:cs typeface="+mn-cs"/>
            </a:rPr>
            <a:t>Check your Sub ICB location codes are correct.</a:t>
          </a:r>
        </a:p>
      </dgm:t>
    </dgm:pt>
    <dgm:pt modelId="{3EC4687E-66F8-4288-8C03-4675FB8B5C56}" type="parTrans" cxnId="{FBA7ED83-9394-4C0C-8054-F2C8F52C2BBA}">
      <dgm:prSet/>
      <dgm:spPr/>
      <dgm:t>
        <a:bodyPr/>
        <a:lstStyle/>
        <a:p>
          <a:endParaRPr lang="en-GB"/>
        </a:p>
      </dgm:t>
    </dgm:pt>
    <dgm:pt modelId="{B0DCA3E8-B2E1-4C7C-80BA-E64DCEBE37E6}" type="sibTrans" cxnId="{FBA7ED83-9394-4C0C-8054-F2C8F52C2BBA}">
      <dgm:prSet/>
      <dgm:spPr/>
      <dgm:t>
        <a:bodyPr/>
        <a:lstStyle/>
        <a:p>
          <a:endParaRPr lang="en-GB"/>
        </a:p>
      </dgm:t>
    </dgm:pt>
    <dgm:pt modelId="{9F98D074-A3C8-4812-9495-83D8088C4ED4}">
      <dgm:prSet custT="1"/>
      <dgm:spPr/>
      <dgm:t>
        <a:bodyPr/>
        <a:lstStyle/>
        <a:p>
          <a:r>
            <a:rPr lang="en-GB" sz="1200" kern="1200" dirty="0">
              <a:solidFill>
                <a:srgbClr val="4A4A49"/>
              </a:solidFill>
              <a:latin typeface="Arial" panose="020B0604020202020204"/>
              <a:ea typeface="+mn-ea"/>
              <a:cs typeface="+mn-cs"/>
            </a:rPr>
            <a:t>Ensure your PRNs are not sequential.</a:t>
          </a:r>
        </a:p>
      </dgm:t>
    </dgm:pt>
    <dgm:pt modelId="{752A566A-39A8-446C-80FB-D70ED5DDE01D}" type="parTrans" cxnId="{79DEC885-7930-4B27-BAC8-5A11DE7CBDE4}">
      <dgm:prSet/>
      <dgm:spPr/>
      <dgm:t>
        <a:bodyPr/>
        <a:lstStyle/>
        <a:p>
          <a:endParaRPr lang="en-GB"/>
        </a:p>
      </dgm:t>
    </dgm:pt>
    <dgm:pt modelId="{1153E270-1B48-4B80-97D2-444758E520AA}" type="sibTrans" cxnId="{79DEC885-7930-4B27-BAC8-5A11DE7CBDE4}">
      <dgm:prSet/>
      <dgm:spPr/>
      <dgm:t>
        <a:bodyPr/>
        <a:lstStyle/>
        <a:p>
          <a:endParaRPr lang="en-GB"/>
        </a:p>
      </dgm:t>
    </dgm:pt>
    <dgm:pt modelId="{265D4D67-9001-42FB-A048-FC2C8502F933}" type="pres">
      <dgm:prSet presAssocID="{28D74EE1-282E-417E-9FEA-212A66B29779}" presName="linear" presStyleCnt="0">
        <dgm:presLayoutVars>
          <dgm:animLvl val="lvl"/>
          <dgm:resizeHandles val="exact"/>
        </dgm:presLayoutVars>
      </dgm:prSet>
      <dgm:spPr/>
    </dgm:pt>
    <dgm:pt modelId="{505D99FB-C4B3-4A00-9CE4-B5B49855BC5A}" type="pres">
      <dgm:prSet presAssocID="{4CFF3E8A-C883-40D0-9DD7-123B57B7F319}" presName="parentText" presStyleLbl="node1" presStyleIdx="0" presStyleCnt="12">
        <dgm:presLayoutVars>
          <dgm:chMax val="0"/>
          <dgm:bulletEnabled val="1"/>
        </dgm:presLayoutVars>
      </dgm:prSet>
      <dgm:spPr/>
    </dgm:pt>
    <dgm:pt modelId="{46807A00-0081-4B2D-951E-F5AAFDA0E80E}" type="pres">
      <dgm:prSet presAssocID="{8ACB13AF-6799-481B-BCA3-44232CA7FAA7}" presName="spacer" presStyleCnt="0"/>
      <dgm:spPr/>
    </dgm:pt>
    <dgm:pt modelId="{55AA08D8-BEA0-47EC-A06F-DDDCD852D98D}" type="pres">
      <dgm:prSet presAssocID="{73BD93BC-28F6-437F-BEC3-572BEA0E462C}" presName="parentText" presStyleLbl="node1" presStyleIdx="1" presStyleCnt="12">
        <dgm:presLayoutVars>
          <dgm:chMax val="0"/>
          <dgm:bulletEnabled val="1"/>
        </dgm:presLayoutVars>
      </dgm:prSet>
      <dgm:spPr>
        <a:xfrm>
          <a:off x="0" y="876003"/>
          <a:ext cx="10442575" cy="307764"/>
        </a:xfrm>
        <a:prstGeom prst="roundRect">
          <a:avLst/>
        </a:prstGeom>
      </dgm:spPr>
    </dgm:pt>
    <dgm:pt modelId="{C85BCDF3-E5C9-4170-8D48-EE39AF8A7C92}" type="pres">
      <dgm:prSet presAssocID="{A2B940A9-9256-4388-BFD9-F8EC1E7FFBBD}" presName="spacer" presStyleCnt="0"/>
      <dgm:spPr/>
    </dgm:pt>
    <dgm:pt modelId="{83CB1846-F771-4600-958A-BBFA54A3DAF0}" type="pres">
      <dgm:prSet presAssocID="{ED836B9F-390B-4126-B5D7-BFC05E3F06D9}" presName="parentText" presStyleLbl="node1" presStyleIdx="2" presStyleCnt="12">
        <dgm:presLayoutVars>
          <dgm:chMax val="0"/>
          <dgm:bulletEnabled val="1"/>
        </dgm:presLayoutVars>
      </dgm:prSet>
      <dgm:spPr/>
    </dgm:pt>
    <dgm:pt modelId="{EF6C848A-ACF1-451D-B59A-093AB88DCF3F}" type="pres">
      <dgm:prSet presAssocID="{96D16304-F369-4FDB-8E9F-EBD22E9EBEC2}" presName="spacer" presStyleCnt="0"/>
      <dgm:spPr/>
    </dgm:pt>
    <dgm:pt modelId="{6A8FA4F7-C697-4317-B771-BA19D9FBF6D5}" type="pres">
      <dgm:prSet presAssocID="{9F98D074-A3C8-4812-9495-83D8088C4ED4}" presName="parentText" presStyleLbl="node1" presStyleIdx="3" presStyleCnt="12">
        <dgm:presLayoutVars>
          <dgm:chMax val="0"/>
          <dgm:bulletEnabled val="1"/>
        </dgm:presLayoutVars>
      </dgm:prSet>
      <dgm:spPr/>
    </dgm:pt>
    <dgm:pt modelId="{BA33A87A-4EB6-4AA4-8CE4-DA5C37EAE315}" type="pres">
      <dgm:prSet presAssocID="{1153E270-1B48-4B80-97D2-444758E520AA}" presName="spacer" presStyleCnt="0"/>
      <dgm:spPr/>
    </dgm:pt>
    <dgm:pt modelId="{24E2A9E7-EF86-4FA3-86E0-F6C4A359A490}" type="pres">
      <dgm:prSet presAssocID="{BE27F011-6ABB-4894-8C4C-58DA29FAB13F}" presName="parentText" presStyleLbl="node1" presStyleIdx="4" presStyleCnt="12">
        <dgm:presLayoutVars>
          <dgm:chMax val="0"/>
          <dgm:bulletEnabled val="1"/>
        </dgm:presLayoutVars>
      </dgm:prSet>
      <dgm:spPr/>
    </dgm:pt>
    <dgm:pt modelId="{C26F721F-ADBB-493B-AA7E-98A19F13B09C}" type="pres">
      <dgm:prSet presAssocID="{B0DCA3E8-B2E1-4C7C-80BA-E64DCEBE37E6}" presName="spacer" presStyleCnt="0"/>
      <dgm:spPr/>
    </dgm:pt>
    <dgm:pt modelId="{79489736-5D2E-4F5D-BCDD-C134A1A2B04B}" type="pres">
      <dgm:prSet presAssocID="{68B61952-0741-48CF-B57B-7AC1521321C5}" presName="parentText" presStyleLbl="node1" presStyleIdx="5" presStyleCnt="12">
        <dgm:presLayoutVars>
          <dgm:chMax val="0"/>
          <dgm:bulletEnabled val="1"/>
        </dgm:presLayoutVars>
      </dgm:prSet>
      <dgm:spPr/>
    </dgm:pt>
    <dgm:pt modelId="{CE84E580-B032-426F-AB6B-DFB35B6DF2B1}" type="pres">
      <dgm:prSet presAssocID="{F1DFA81F-67E4-49A4-8F9B-EEE942F83AD1}" presName="spacer" presStyleCnt="0"/>
      <dgm:spPr/>
    </dgm:pt>
    <dgm:pt modelId="{59C49E0D-BE72-4FF6-8F6E-8B6243446CBE}" type="pres">
      <dgm:prSet presAssocID="{E516B5F1-F839-43C7-A0FF-BE079C4ACF5C}" presName="parentText" presStyleLbl="node1" presStyleIdx="6" presStyleCnt="12">
        <dgm:presLayoutVars>
          <dgm:chMax val="0"/>
          <dgm:bulletEnabled val="1"/>
        </dgm:presLayoutVars>
      </dgm:prSet>
      <dgm:spPr/>
    </dgm:pt>
    <dgm:pt modelId="{58EDB2A8-4843-43D5-9739-363F35E61F15}" type="pres">
      <dgm:prSet presAssocID="{362B462B-0540-4BF1-BA9A-6363D5346746}" presName="spacer" presStyleCnt="0"/>
      <dgm:spPr/>
    </dgm:pt>
    <dgm:pt modelId="{19139B77-E775-43DB-88D8-6DC130E07B4D}" type="pres">
      <dgm:prSet presAssocID="{E8BECE38-E4FD-4176-A27F-990268DA8C9B}" presName="parentText" presStyleLbl="node1" presStyleIdx="7" presStyleCnt="12">
        <dgm:presLayoutVars>
          <dgm:chMax val="0"/>
          <dgm:bulletEnabled val="1"/>
        </dgm:presLayoutVars>
      </dgm:prSet>
      <dgm:spPr/>
    </dgm:pt>
    <dgm:pt modelId="{70583E26-24CE-404E-A186-874144865284}" type="pres">
      <dgm:prSet presAssocID="{D329F2DD-F483-4F65-AD4E-68C41F793E49}" presName="spacer" presStyleCnt="0"/>
      <dgm:spPr/>
    </dgm:pt>
    <dgm:pt modelId="{77DEC0FF-DBD7-4A6B-97C7-E15FE410E76D}" type="pres">
      <dgm:prSet presAssocID="{8BBAC189-466A-4FF0-8C17-1533A2A115FE}" presName="parentText" presStyleLbl="node1" presStyleIdx="8" presStyleCnt="12">
        <dgm:presLayoutVars>
          <dgm:chMax val="0"/>
          <dgm:bulletEnabled val="1"/>
        </dgm:presLayoutVars>
      </dgm:prSet>
      <dgm:spPr/>
    </dgm:pt>
    <dgm:pt modelId="{E478C9DF-FAD1-425C-977E-57D77A7FD5BC}" type="pres">
      <dgm:prSet presAssocID="{6BB9573E-F74D-46C8-9722-4E8891B0133C}" presName="spacer" presStyleCnt="0"/>
      <dgm:spPr/>
    </dgm:pt>
    <dgm:pt modelId="{E4D734C2-0CD6-4BC8-92D6-4DD14F00E29C}" type="pres">
      <dgm:prSet presAssocID="{AF9AF7E6-5694-4D43-867F-097ED8ABD263}" presName="parentText" presStyleLbl="node1" presStyleIdx="9" presStyleCnt="12">
        <dgm:presLayoutVars>
          <dgm:chMax val="0"/>
          <dgm:bulletEnabled val="1"/>
        </dgm:presLayoutVars>
      </dgm:prSet>
      <dgm:spPr/>
    </dgm:pt>
    <dgm:pt modelId="{23BDAD22-5848-4785-B080-DA588EE663BC}" type="pres">
      <dgm:prSet presAssocID="{0E690254-AE29-4F93-99FD-6712320BA65D}" presName="spacer" presStyleCnt="0"/>
      <dgm:spPr/>
    </dgm:pt>
    <dgm:pt modelId="{073B24AF-C436-44FA-AB52-589DE68B0C97}" type="pres">
      <dgm:prSet presAssocID="{46617296-549F-4590-B57A-8836CDE78B30}" presName="parentText" presStyleLbl="node1" presStyleIdx="10" presStyleCnt="12">
        <dgm:presLayoutVars>
          <dgm:chMax val="0"/>
          <dgm:bulletEnabled val="1"/>
        </dgm:presLayoutVars>
      </dgm:prSet>
      <dgm:spPr/>
    </dgm:pt>
    <dgm:pt modelId="{1193939B-9EC3-45F1-B37E-408B9CF7F4DD}" type="pres">
      <dgm:prSet presAssocID="{9849B415-71FD-4C14-B291-FC1835EA59FB}" presName="spacer" presStyleCnt="0"/>
      <dgm:spPr/>
    </dgm:pt>
    <dgm:pt modelId="{2A49D1D7-D562-47D7-9531-147AC7D1A047}" type="pres">
      <dgm:prSet presAssocID="{C814C204-1471-4DE7-848F-DD041A19DF8D}" presName="parentText" presStyleLbl="node1" presStyleIdx="11" presStyleCnt="12">
        <dgm:presLayoutVars>
          <dgm:chMax val="0"/>
          <dgm:bulletEnabled val="1"/>
        </dgm:presLayoutVars>
      </dgm:prSet>
      <dgm:spPr/>
    </dgm:pt>
  </dgm:ptLst>
  <dgm:cxnLst>
    <dgm:cxn modelId="{ECA80C01-8C16-4750-A273-E0DCC4DF7A76}" type="presOf" srcId="{9F98D074-A3C8-4812-9495-83D8088C4ED4}" destId="{6A8FA4F7-C697-4317-B771-BA19D9FBF6D5}" srcOrd="0" destOrd="0" presId="urn:microsoft.com/office/officeart/2005/8/layout/vList2"/>
    <dgm:cxn modelId="{5D03CC22-32E1-483A-89B1-7C5A779E951C}" srcId="{28D74EE1-282E-417E-9FEA-212A66B29779}" destId="{C814C204-1471-4DE7-848F-DD041A19DF8D}" srcOrd="11" destOrd="0" parTransId="{49F91A09-B485-4D93-820D-C5DC1B8AA49D}" sibTransId="{87E6A4F0-5795-490A-A283-9C3349ABB41A}"/>
    <dgm:cxn modelId="{1CADE324-CF26-4DC1-8697-261A62748DF4}" srcId="{28D74EE1-282E-417E-9FEA-212A66B29779}" destId="{73BD93BC-28F6-437F-BEC3-572BEA0E462C}" srcOrd="1" destOrd="0" parTransId="{1BB298BB-1A1F-4A04-BDF8-2EF3D3E2F1B6}" sibTransId="{A2B940A9-9256-4388-BFD9-F8EC1E7FFBBD}"/>
    <dgm:cxn modelId="{3AF2E62C-C17D-4AD3-A4F7-D2C7C9F526DF}" srcId="{28D74EE1-282E-417E-9FEA-212A66B29779}" destId="{46617296-549F-4590-B57A-8836CDE78B30}" srcOrd="10" destOrd="0" parTransId="{3284A737-1543-4E80-AEA0-A4AED8AA5798}" sibTransId="{9849B415-71FD-4C14-B291-FC1835EA59FB}"/>
    <dgm:cxn modelId="{3089875C-064C-4B15-8FF1-C9E7E6D9F48F}" type="presOf" srcId="{4CFF3E8A-C883-40D0-9DD7-123B57B7F319}" destId="{505D99FB-C4B3-4A00-9CE4-B5B49855BC5A}" srcOrd="0" destOrd="0" presId="urn:microsoft.com/office/officeart/2005/8/layout/vList2"/>
    <dgm:cxn modelId="{4F32A846-F436-4804-A941-0A18B996A71F}" srcId="{28D74EE1-282E-417E-9FEA-212A66B29779}" destId="{68B61952-0741-48CF-B57B-7AC1521321C5}" srcOrd="5" destOrd="0" parTransId="{ADAB38D4-86F5-4297-AB89-BE76AA1C6424}" sibTransId="{F1DFA81F-67E4-49A4-8F9B-EEE942F83AD1}"/>
    <dgm:cxn modelId="{95A84A47-B65A-45EE-958B-ADAB46245A11}" type="presOf" srcId="{AF9AF7E6-5694-4D43-867F-097ED8ABD263}" destId="{E4D734C2-0CD6-4BC8-92D6-4DD14F00E29C}" srcOrd="0" destOrd="0" presId="urn:microsoft.com/office/officeart/2005/8/layout/vList2"/>
    <dgm:cxn modelId="{B32F8869-EBC9-472D-985F-9173548C13CF}" type="presOf" srcId="{ED836B9F-390B-4126-B5D7-BFC05E3F06D9}" destId="{83CB1846-F771-4600-958A-BBFA54A3DAF0}" srcOrd="0" destOrd="0" presId="urn:microsoft.com/office/officeart/2005/8/layout/vList2"/>
    <dgm:cxn modelId="{277EEC6D-CFB1-4B5A-B662-44D7F841442D}" type="presOf" srcId="{46617296-549F-4590-B57A-8836CDE78B30}" destId="{073B24AF-C436-44FA-AB52-589DE68B0C97}" srcOrd="0" destOrd="0" presId="urn:microsoft.com/office/officeart/2005/8/layout/vList2"/>
    <dgm:cxn modelId="{EFE85D6F-3FDE-452A-A4C4-4913BAE6FDAB}" srcId="{28D74EE1-282E-417E-9FEA-212A66B29779}" destId="{ED836B9F-390B-4126-B5D7-BFC05E3F06D9}" srcOrd="2" destOrd="0" parTransId="{517F7995-95C2-43FD-BF06-49AA9998BFBB}" sibTransId="{96D16304-F369-4FDB-8E9F-EBD22E9EBEC2}"/>
    <dgm:cxn modelId="{2892B770-F00B-4D86-B387-3C9A835FEE07}" type="presOf" srcId="{E516B5F1-F839-43C7-A0FF-BE079C4ACF5C}" destId="{59C49E0D-BE72-4FF6-8F6E-8B6243446CBE}" srcOrd="0" destOrd="0" presId="urn:microsoft.com/office/officeart/2005/8/layout/vList2"/>
    <dgm:cxn modelId="{4CB81B7D-9A95-46CD-832E-F00B3DEDF7B2}" srcId="{28D74EE1-282E-417E-9FEA-212A66B29779}" destId="{4CFF3E8A-C883-40D0-9DD7-123B57B7F319}" srcOrd="0" destOrd="0" parTransId="{927DE1C6-9DAC-4A77-81F1-3954906292FB}" sibTransId="{8ACB13AF-6799-481B-BCA3-44232CA7FAA7}"/>
    <dgm:cxn modelId="{4A873C7E-EBE8-45F5-AB79-03AF3F31DC96}" type="presOf" srcId="{68B61952-0741-48CF-B57B-7AC1521321C5}" destId="{79489736-5D2E-4F5D-BCDD-C134A1A2B04B}" srcOrd="0" destOrd="0" presId="urn:microsoft.com/office/officeart/2005/8/layout/vList2"/>
    <dgm:cxn modelId="{FBA7ED83-9394-4C0C-8054-F2C8F52C2BBA}" srcId="{28D74EE1-282E-417E-9FEA-212A66B29779}" destId="{BE27F011-6ABB-4894-8C4C-58DA29FAB13F}" srcOrd="4" destOrd="0" parTransId="{3EC4687E-66F8-4288-8C03-4675FB8B5C56}" sibTransId="{B0DCA3E8-B2E1-4C7C-80BA-E64DCEBE37E6}"/>
    <dgm:cxn modelId="{79DEC885-7930-4B27-BAC8-5A11DE7CBDE4}" srcId="{28D74EE1-282E-417E-9FEA-212A66B29779}" destId="{9F98D074-A3C8-4812-9495-83D8088C4ED4}" srcOrd="3" destOrd="0" parTransId="{752A566A-39A8-446C-80FB-D70ED5DDE01D}" sibTransId="{1153E270-1B48-4B80-97D2-444758E520AA}"/>
    <dgm:cxn modelId="{431A8487-A30A-4993-BEA7-64B61AC9A0AE}" type="presOf" srcId="{C814C204-1471-4DE7-848F-DD041A19DF8D}" destId="{2A49D1D7-D562-47D7-9531-147AC7D1A047}" srcOrd="0" destOrd="0" presId="urn:microsoft.com/office/officeart/2005/8/layout/vList2"/>
    <dgm:cxn modelId="{B3C883A2-EA13-49A3-B3EC-DB5F4DE43F43}" srcId="{28D74EE1-282E-417E-9FEA-212A66B29779}" destId="{AF9AF7E6-5694-4D43-867F-097ED8ABD263}" srcOrd="9" destOrd="0" parTransId="{DCD3DE07-4E81-4B5A-BB6F-4472E384BC71}" sibTransId="{0E690254-AE29-4F93-99FD-6712320BA65D}"/>
    <dgm:cxn modelId="{9E9C8DB7-AC58-4C47-99A8-193BA99D410D}" srcId="{28D74EE1-282E-417E-9FEA-212A66B29779}" destId="{E516B5F1-F839-43C7-A0FF-BE079C4ACF5C}" srcOrd="6" destOrd="0" parTransId="{55963B9B-085A-4E6D-BE81-F2F82B016CB6}" sibTransId="{362B462B-0540-4BF1-BA9A-6363D5346746}"/>
    <dgm:cxn modelId="{B5DEE9CD-9870-4789-BB9D-0190D638625C}" type="presOf" srcId="{8BBAC189-466A-4FF0-8C17-1533A2A115FE}" destId="{77DEC0FF-DBD7-4A6B-97C7-E15FE410E76D}" srcOrd="0" destOrd="0" presId="urn:microsoft.com/office/officeart/2005/8/layout/vList2"/>
    <dgm:cxn modelId="{1B738ED8-B381-4200-B036-9E53B32172B9}" type="presOf" srcId="{BE27F011-6ABB-4894-8C4C-58DA29FAB13F}" destId="{24E2A9E7-EF86-4FA3-86E0-F6C4A359A490}" srcOrd="0" destOrd="0" presId="urn:microsoft.com/office/officeart/2005/8/layout/vList2"/>
    <dgm:cxn modelId="{AF56DBDE-63A1-40F2-8496-4217AA71AFDA}" srcId="{28D74EE1-282E-417E-9FEA-212A66B29779}" destId="{8BBAC189-466A-4FF0-8C17-1533A2A115FE}" srcOrd="8" destOrd="0" parTransId="{5DD54947-5DDA-4CE4-88AF-D5B855D071E9}" sibTransId="{6BB9573E-F74D-46C8-9722-4E8891B0133C}"/>
    <dgm:cxn modelId="{FA9F66E5-0182-4B73-9602-B61C815EF912}" srcId="{28D74EE1-282E-417E-9FEA-212A66B29779}" destId="{E8BECE38-E4FD-4176-A27F-990268DA8C9B}" srcOrd="7" destOrd="0" parTransId="{F7E56380-651B-4B86-8C99-7F4B6CF90469}" sibTransId="{D329F2DD-F483-4F65-AD4E-68C41F793E49}"/>
    <dgm:cxn modelId="{3F962DEA-6811-41D9-A51D-33D4D4D89CCD}" type="presOf" srcId="{73BD93BC-28F6-437F-BEC3-572BEA0E462C}" destId="{55AA08D8-BEA0-47EC-A06F-DDDCD852D98D}" srcOrd="0" destOrd="0" presId="urn:microsoft.com/office/officeart/2005/8/layout/vList2"/>
    <dgm:cxn modelId="{145DC5F2-21E4-4C99-8CDE-0A45FFAACF06}" type="presOf" srcId="{E8BECE38-E4FD-4176-A27F-990268DA8C9B}" destId="{19139B77-E775-43DB-88D8-6DC130E07B4D}" srcOrd="0" destOrd="0" presId="urn:microsoft.com/office/officeart/2005/8/layout/vList2"/>
    <dgm:cxn modelId="{00A916F6-9F9F-4B1F-9C0B-F32C43460ED6}" type="presOf" srcId="{28D74EE1-282E-417E-9FEA-212A66B29779}" destId="{265D4D67-9001-42FB-A048-FC2C8502F933}" srcOrd="0" destOrd="0" presId="urn:microsoft.com/office/officeart/2005/8/layout/vList2"/>
    <dgm:cxn modelId="{CD78728B-99E4-45DC-AFB5-A06B04B6EE5F}" type="presParOf" srcId="{265D4D67-9001-42FB-A048-FC2C8502F933}" destId="{505D99FB-C4B3-4A00-9CE4-B5B49855BC5A}" srcOrd="0" destOrd="0" presId="urn:microsoft.com/office/officeart/2005/8/layout/vList2"/>
    <dgm:cxn modelId="{137FA89D-7822-44F5-9A08-1E686693DC07}" type="presParOf" srcId="{265D4D67-9001-42FB-A048-FC2C8502F933}" destId="{46807A00-0081-4B2D-951E-F5AAFDA0E80E}" srcOrd="1" destOrd="0" presId="urn:microsoft.com/office/officeart/2005/8/layout/vList2"/>
    <dgm:cxn modelId="{7BACE609-02B4-4206-ACB3-2C22EAEB59D0}" type="presParOf" srcId="{265D4D67-9001-42FB-A048-FC2C8502F933}" destId="{55AA08D8-BEA0-47EC-A06F-DDDCD852D98D}" srcOrd="2" destOrd="0" presId="urn:microsoft.com/office/officeart/2005/8/layout/vList2"/>
    <dgm:cxn modelId="{9CE6F83F-E13B-437D-AE48-E8EE74B7959F}" type="presParOf" srcId="{265D4D67-9001-42FB-A048-FC2C8502F933}" destId="{C85BCDF3-E5C9-4170-8D48-EE39AF8A7C92}" srcOrd="3" destOrd="0" presId="urn:microsoft.com/office/officeart/2005/8/layout/vList2"/>
    <dgm:cxn modelId="{0C6ABBFE-9351-4EB7-BEAF-B7BAF31F1860}" type="presParOf" srcId="{265D4D67-9001-42FB-A048-FC2C8502F933}" destId="{83CB1846-F771-4600-958A-BBFA54A3DAF0}" srcOrd="4" destOrd="0" presId="urn:microsoft.com/office/officeart/2005/8/layout/vList2"/>
    <dgm:cxn modelId="{6D32FD09-A1CB-4E92-ABF2-1D3323EB2318}" type="presParOf" srcId="{265D4D67-9001-42FB-A048-FC2C8502F933}" destId="{EF6C848A-ACF1-451D-B59A-093AB88DCF3F}" srcOrd="5" destOrd="0" presId="urn:microsoft.com/office/officeart/2005/8/layout/vList2"/>
    <dgm:cxn modelId="{C234A744-052E-4152-93D6-115D8340EE58}" type="presParOf" srcId="{265D4D67-9001-42FB-A048-FC2C8502F933}" destId="{6A8FA4F7-C697-4317-B771-BA19D9FBF6D5}" srcOrd="6" destOrd="0" presId="urn:microsoft.com/office/officeart/2005/8/layout/vList2"/>
    <dgm:cxn modelId="{7A8E1737-D183-4470-A9E3-CBEBF21CCEDA}" type="presParOf" srcId="{265D4D67-9001-42FB-A048-FC2C8502F933}" destId="{BA33A87A-4EB6-4AA4-8CE4-DA5C37EAE315}" srcOrd="7" destOrd="0" presId="urn:microsoft.com/office/officeart/2005/8/layout/vList2"/>
    <dgm:cxn modelId="{7A470734-8CB4-45FD-8A98-0727A18065D1}" type="presParOf" srcId="{265D4D67-9001-42FB-A048-FC2C8502F933}" destId="{24E2A9E7-EF86-4FA3-86E0-F6C4A359A490}" srcOrd="8" destOrd="0" presId="urn:microsoft.com/office/officeart/2005/8/layout/vList2"/>
    <dgm:cxn modelId="{A32D031F-B13E-47C8-B2A5-7399BCA189C1}" type="presParOf" srcId="{265D4D67-9001-42FB-A048-FC2C8502F933}" destId="{C26F721F-ADBB-493B-AA7E-98A19F13B09C}" srcOrd="9" destOrd="0" presId="urn:microsoft.com/office/officeart/2005/8/layout/vList2"/>
    <dgm:cxn modelId="{12818E3E-AF47-420D-90B9-564836CF89D5}" type="presParOf" srcId="{265D4D67-9001-42FB-A048-FC2C8502F933}" destId="{79489736-5D2E-4F5D-BCDD-C134A1A2B04B}" srcOrd="10" destOrd="0" presId="urn:microsoft.com/office/officeart/2005/8/layout/vList2"/>
    <dgm:cxn modelId="{51E4FD74-7907-4E50-A2FC-004542E1E3E0}" type="presParOf" srcId="{265D4D67-9001-42FB-A048-FC2C8502F933}" destId="{CE84E580-B032-426F-AB6B-DFB35B6DF2B1}" srcOrd="11" destOrd="0" presId="urn:microsoft.com/office/officeart/2005/8/layout/vList2"/>
    <dgm:cxn modelId="{D5EC1850-FE8E-4DF2-9DA7-2427924E80C2}" type="presParOf" srcId="{265D4D67-9001-42FB-A048-FC2C8502F933}" destId="{59C49E0D-BE72-4FF6-8F6E-8B6243446CBE}" srcOrd="12" destOrd="0" presId="urn:microsoft.com/office/officeart/2005/8/layout/vList2"/>
    <dgm:cxn modelId="{7145214E-721B-4008-A615-C6275C4267B3}" type="presParOf" srcId="{265D4D67-9001-42FB-A048-FC2C8502F933}" destId="{58EDB2A8-4843-43D5-9739-363F35E61F15}" srcOrd="13" destOrd="0" presId="urn:microsoft.com/office/officeart/2005/8/layout/vList2"/>
    <dgm:cxn modelId="{1F1A8DFC-429D-4284-88A9-CC69284140FD}" type="presParOf" srcId="{265D4D67-9001-42FB-A048-FC2C8502F933}" destId="{19139B77-E775-43DB-88D8-6DC130E07B4D}" srcOrd="14" destOrd="0" presId="urn:microsoft.com/office/officeart/2005/8/layout/vList2"/>
    <dgm:cxn modelId="{7A7A7BA6-8106-4D8C-871F-FA664F0A65E5}" type="presParOf" srcId="{265D4D67-9001-42FB-A048-FC2C8502F933}" destId="{70583E26-24CE-404E-A186-874144865284}" srcOrd="15" destOrd="0" presId="urn:microsoft.com/office/officeart/2005/8/layout/vList2"/>
    <dgm:cxn modelId="{53AFBD30-AD76-4C28-9FBA-BA612DED1CBA}" type="presParOf" srcId="{265D4D67-9001-42FB-A048-FC2C8502F933}" destId="{77DEC0FF-DBD7-4A6B-97C7-E15FE410E76D}" srcOrd="16" destOrd="0" presId="urn:microsoft.com/office/officeart/2005/8/layout/vList2"/>
    <dgm:cxn modelId="{FCCF9941-3B35-4806-B624-42B8ABEA985B}" type="presParOf" srcId="{265D4D67-9001-42FB-A048-FC2C8502F933}" destId="{E478C9DF-FAD1-425C-977E-57D77A7FD5BC}" srcOrd="17" destOrd="0" presId="urn:microsoft.com/office/officeart/2005/8/layout/vList2"/>
    <dgm:cxn modelId="{0C6B178D-01A2-474F-A0FF-9A5AB6BE4957}" type="presParOf" srcId="{265D4D67-9001-42FB-A048-FC2C8502F933}" destId="{E4D734C2-0CD6-4BC8-92D6-4DD14F00E29C}" srcOrd="18" destOrd="0" presId="urn:microsoft.com/office/officeart/2005/8/layout/vList2"/>
    <dgm:cxn modelId="{DE81A05D-DED6-439A-87B2-ADA0758C0BC1}" type="presParOf" srcId="{265D4D67-9001-42FB-A048-FC2C8502F933}" destId="{23BDAD22-5848-4785-B080-DA588EE663BC}" srcOrd="19" destOrd="0" presId="urn:microsoft.com/office/officeart/2005/8/layout/vList2"/>
    <dgm:cxn modelId="{EFCB508C-80FD-4A68-AB4F-E3665DE9847A}" type="presParOf" srcId="{265D4D67-9001-42FB-A048-FC2C8502F933}" destId="{073B24AF-C436-44FA-AB52-589DE68B0C97}" srcOrd="20" destOrd="0" presId="urn:microsoft.com/office/officeart/2005/8/layout/vList2"/>
    <dgm:cxn modelId="{3693B823-36DB-43ED-9608-CF2173007701}" type="presParOf" srcId="{265D4D67-9001-42FB-A048-FC2C8502F933}" destId="{1193939B-9EC3-45F1-B37E-408B9CF7F4DD}" srcOrd="21" destOrd="0" presId="urn:microsoft.com/office/officeart/2005/8/layout/vList2"/>
    <dgm:cxn modelId="{BDF68BDF-8817-4D63-9C61-57AEEA1B1B56}" type="presParOf" srcId="{265D4D67-9001-42FB-A048-FC2C8502F933}" destId="{2A49D1D7-D562-47D7-9531-147AC7D1A047}" srcOrd="2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74EE1-282E-417E-9FEA-212A66B2977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CFF3E8A-C883-40D0-9DD7-123B57B7F319}">
      <dgm:prSet custT="1"/>
      <dgm:spPr/>
      <dgm:t>
        <a:bodyPr/>
        <a:lstStyle/>
        <a:p>
          <a:r>
            <a:rPr lang="en-GB" sz="1200" dirty="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Patient feedback and the NHS Constitution</a:t>
          </a:r>
          <a:endParaRPr lang="en-US" sz="1200" dirty="0">
            <a:solidFill>
              <a:schemeClr val="tx1"/>
            </a:solidFill>
            <a:latin typeface="Arial" panose="020B0604020202020204" pitchFamily="34" charset="0"/>
            <a:cs typeface="Arial" panose="020B0604020202020204" pitchFamily="34" charset="0"/>
          </a:endParaRPr>
        </a:p>
      </dgm:t>
    </dgm:pt>
    <dgm:pt modelId="{927DE1C6-9DAC-4A77-81F1-3954906292FB}" type="par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ACB13AF-6799-481B-BCA3-44232CA7FAA7}" type="sib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9D1E055-C026-4A4F-9AD8-AB2D7746C99B}">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Setting up a project team</a:t>
          </a:r>
          <a:endParaRPr lang="en-US" sz="1200" dirty="0">
            <a:solidFill>
              <a:schemeClr val="tx1"/>
            </a:solidFill>
            <a:latin typeface="Arial" panose="020B0604020202020204" pitchFamily="34" charset="0"/>
            <a:cs typeface="Arial" panose="020B0604020202020204" pitchFamily="34" charset="0"/>
          </a:endParaRPr>
        </a:p>
      </dgm:t>
    </dgm:pt>
    <dgm:pt modelId="{47C6DBF6-538B-4331-A2D8-A80124633D89}" type="parTrans" cxnId="{5C1C8EE6-053C-4EB8-9B2D-640EA6FC268A}">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FAD75C0-598C-4D98-BE91-28E3936AA2FD}" type="sibTrans" cxnId="{5C1C8EE6-053C-4EB8-9B2D-640EA6FC268A}">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E3B8B39D-FD55-453F-8C08-13C9B4EABFD1}">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Data protection and confidentiality</a:t>
          </a:r>
          <a:endParaRPr lang="en-US" sz="1200" dirty="0">
            <a:solidFill>
              <a:schemeClr val="tx1"/>
            </a:solidFill>
            <a:latin typeface="Arial" panose="020B0604020202020204" pitchFamily="34" charset="0"/>
            <a:cs typeface="Arial" panose="020B0604020202020204" pitchFamily="34" charset="0"/>
          </a:endParaRPr>
        </a:p>
      </dgm:t>
    </dgm:pt>
    <dgm:pt modelId="{217CCA6C-F55E-4A61-9EC5-6D95662A7105}" type="parTrans" cxnId="{22097D97-1EDF-473A-B32A-21CF0DCE49FE}">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A4491E0-DD6F-4685-BCAF-7250090411F5}" type="sibTrans" cxnId="{22097D97-1EDF-473A-B32A-21CF0DCE49FE}">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90CA8F36-CE43-448D-AD2D-D568D940C2A1}">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Ethical issues, ethical committees and research governance</a:t>
          </a:r>
          <a:endParaRPr lang="en-US" sz="1200" dirty="0">
            <a:solidFill>
              <a:schemeClr val="tx1"/>
            </a:solidFill>
            <a:latin typeface="Arial" panose="020B0604020202020204" pitchFamily="34" charset="0"/>
            <a:cs typeface="Arial" panose="020B0604020202020204" pitchFamily="34" charset="0"/>
          </a:endParaRPr>
        </a:p>
      </dgm:t>
    </dgm:pt>
    <dgm:pt modelId="{70037F15-364C-4460-A4DE-BA1067E45259}" type="parTrans" cxnId="{DEF5311C-D703-4CFD-BABA-67DB292E4A2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7C5EA54-2651-499E-A07B-D4A82BB9DAC9}" type="sibTrans" cxnId="{DEF5311C-D703-4CFD-BABA-67DB292E4A2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092EDF4-1CBE-4EBF-9F34-E2A4CB1FB48D}">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Collecting data from non-English speaking populations</a:t>
          </a:r>
          <a:endParaRPr lang="en-US" sz="1200" dirty="0">
            <a:solidFill>
              <a:schemeClr val="tx1"/>
            </a:solidFill>
            <a:latin typeface="Arial" panose="020B0604020202020204" pitchFamily="34" charset="0"/>
            <a:cs typeface="Arial" panose="020B0604020202020204" pitchFamily="34" charset="0"/>
          </a:endParaRPr>
        </a:p>
      </dgm:t>
    </dgm:pt>
    <dgm:pt modelId="{2DC331C9-4EBE-4DB1-8DC5-3EC0E90920BF}" type="parTrans" cxnId="{39B124FA-00DE-4FB9-8AF7-7167E0C0C7B9}">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CC7F5EDC-9FA5-4F16-8EE7-3BEC0A80F7B4}" type="sibTrans" cxnId="{39B124FA-00DE-4FB9-8AF7-7167E0C0C7B9}">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B0B49D7-0EA5-4D59-B502-96574F6B8D86}">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Publicising the survey</a:t>
          </a:r>
          <a:endParaRPr lang="en-US" sz="1200" dirty="0">
            <a:solidFill>
              <a:schemeClr val="tx1"/>
            </a:solidFill>
            <a:latin typeface="Arial" panose="020B0604020202020204" pitchFamily="34" charset="0"/>
            <a:cs typeface="Arial" panose="020B0604020202020204" pitchFamily="34" charset="0"/>
          </a:endParaRPr>
        </a:p>
      </dgm:t>
    </dgm:pt>
    <dgm:pt modelId="{CB405DD3-A821-45EA-AB59-5998AE6A0217}" type="parTrans" cxnId="{7DE84423-8556-4292-A226-4C8EB5D927F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2389F3AD-BF15-46D5-8679-F0147B4A3EEC}" type="sibTrans" cxnId="{7DE84423-8556-4292-A226-4C8EB5D927F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25910CF-D62A-4A67-916A-F0FB9FA070E7}">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Implementing the survey – practicalities</a:t>
          </a:r>
          <a:endParaRPr lang="en-US" sz="1200" dirty="0">
            <a:solidFill>
              <a:schemeClr val="tx1"/>
            </a:solidFill>
            <a:latin typeface="Arial" panose="020B0604020202020204" pitchFamily="34" charset="0"/>
            <a:cs typeface="Arial" panose="020B0604020202020204" pitchFamily="34" charset="0"/>
          </a:endParaRPr>
        </a:p>
      </dgm:t>
    </dgm:pt>
    <dgm:pt modelId="{2349B228-7832-4E7A-9CD5-DF4C7F846002}" type="parTrans" cxnId="{D16441E9-855B-45D3-B0A6-97CDAC495A85}">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37BC29F5-011B-4082-856A-0E266597EC1D}" type="sibTrans" cxnId="{D16441E9-855B-45D3-B0A6-97CDAC495A85}">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CD9EE91B-2E0F-468F-8DD6-A5EBB4A7E7C6}">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Submitting samples</a:t>
          </a:r>
          <a:endParaRPr lang="en-US" sz="1200" dirty="0">
            <a:solidFill>
              <a:schemeClr val="tx1"/>
            </a:solidFill>
            <a:latin typeface="Arial" panose="020B0604020202020204" pitchFamily="34" charset="0"/>
            <a:cs typeface="Arial" panose="020B0604020202020204" pitchFamily="34" charset="0"/>
          </a:endParaRPr>
        </a:p>
      </dgm:t>
    </dgm:pt>
    <dgm:pt modelId="{035A7F4A-2BB6-4F82-A1D8-FC430F2A9381}" type="parTrans" cxnId="{4EF98A46-B84B-47FB-827F-122F6044CB3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042B8478-2FAB-43CF-9D29-A1A0B323F174}" type="sibTrans" cxnId="{4EF98A46-B84B-47FB-827F-122F6044CB3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25D72E2-CE0B-4335-94F2-4AFAC4835462}">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Entering and submitting final data</a:t>
          </a:r>
          <a:endParaRPr lang="en-US" sz="1200" dirty="0">
            <a:solidFill>
              <a:schemeClr val="tx1"/>
            </a:solidFill>
            <a:latin typeface="Arial" panose="020B0604020202020204" pitchFamily="34" charset="0"/>
            <a:cs typeface="Arial" panose="020B0604020202020204" pitchFamily="34" charset="0"/>
          </a:endParaRPr>
        </a:p>
      </dgm:t>
    </dgm:pt>
    <dgm:pt modelId="{C390C51D-45E1-4327-AF3E-C533AEC6319F}" type="parTrans" cxnId="{4BEE0207-63E5-4E43-A960-1891D7E0BC1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2892B02C-6F36-4121-BB89-40496AAF3ACD}" type="sibTrans" cxnId="{4BEE0207-63E5-4E43-A960-1891D7E0BC1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39DDBEA3-F134-4111-87AD-B439B725C8C3}">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Making sense of the data</a:t>
          </a:r>
          <a:endParaRPr lang="en-US" sz="1200" dirty="0">
            <a:solidFill>
              <a:schemeClr val="tx1"/>
            </a:solidFill>
            <a:latin typeface="Arial" panose="020B0604020202020204" pitchFamily="34" charset="0"/>
            <a:cs typeface="Arial" panose="020B0604020202020204" pitchFamily="34" charset="0"/>
          </a:endParaRPr>
        </a:p>
      </dgm:t>
    </dgm:pt>
    <dgm:pt modelId="{EE0AD82B-9185-4403-A6D8-DE4F19EB0968}" type="parTrans" cxnId="{8226864A-5526-46AE-ADF1-851F2BCFAB9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F260DC7-AB86-4ED0-897E-F4030A4D44CD}" type="sibTrans" cxnId="{8226864A-5526-46AE-ADF1-851F2BCFAB9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A8F16FA4-8CD4-42B2-AFF6-9EE57D515120}">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Reporting results</a:t>
          </a:r>
          <a:endParaRPr lang="en-US" sz="1200" dirty="0">
            <a:solidFill>
              <a:schemeClr val="tx1"/>
            </a:solidFill>
            <a:latin typeface="Arial" panose="020B0604020202020204" pitchFamily="34" charset="0"/>
            <a:cs typeface="Arial" panose="020B0604020202020204" pitchFamily="34" charset="0"/>
          </a:endParaRPr>
        </a:p>
      </dgm:t>
    </dgm:pt>
    <dgm:pt modelId="{244522B0-B9B4-4C64-80FD-6D0938F1F084}" type="parTrans" cxnId="{A46D0D4B-1468-4C5C-96D8-C8AFC9C9824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BFDDF1E9-FFD1-4378-9BDC-8A9336A111B3}" type="sibTrans" cxnId="{A46D0D4B-1468-4C5C-96D8-C8AFC9C9824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1F88E90-7EA8-4763-84D9-EDEFACA6D978}">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Universal glossary </a:t>
          </a:r>
          <a:endParaRPr lang="en-US" sz="1200" dirty="0">
            <a:solidFill>
              <a:schemeClr val="tx1"/>
            </a:solidFill>
            <a:latin typeface="Arial" panose="020B0604020202020204" pitchFamily="34" charset="0"/>
            <a:cs typeface="Arial" panose="020B0604020202020204" pitchFamily="34" charset="0"/>
          </a:endParaRPr>
        </a:p>
      </dgm:t>
    </dgm:pt>
    <dgm:pt modelId="{2CE15FBC-FE89-4DFE-9682-FC1419F9227B}" type="parTrans" cxnId="{616EBD1C-0B3C-4BBE-89E8-759A949DF18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38FE5AB-F95E-4FEC-9FDA-660E10379FF2}" type="sibTrans" cxnId="{616EBD1C-0B3C-4BBE-89E8-759A949DF18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BBE1341E-58B4-402B-86CD-F8FF342C4CE2}">
      <dgm:prSet/>
      <dgm:spPr/>
      <dgm:t>
        <a:bodyPr/>
        <a:lstStyle/>
        <a:p>
          <a:r>
            <a:rPr lang="en-GB" u="sng" dirty="0">
              <a:solidFill>
                <a:schemeClr val="tx1"/>
              </a:solidFill>
              <a:hlinkClick xmlns:r="http://schemas.openxmlformats.org/officeDocument/2006/relationships" r:id="rId13">
                <a:extLst>
                  <a:ext uri="{A12FA001-AC4F-418D-AE19-62706E023703}">
                    <ahyp:hlinkClr xmlns:ahyp="http://schemas.microsoft.com/office/drawing/2018/hyperlinkcolor" val="tx"/>
                  </a:ext>
                </a:extLst>
              </a:hlinkClick>
            </a:rPr>
            <a:t>Updated trust-level benchmark reports</a:t>
          </a:r>
          <a:endParaRPr lang="en-GB" u="sng" dirty="0">
            <a:solidFill>
              <a:schemeClr val="tx1"/>
            </a:solidFill>
          </a:endParaRPr>
        </a:p>
      </dgm:t>
    </dgm:pt>
    <dgm:pt modelId="{06EE24E7-1D14-4ECE-A183-0AB13216667C}" type="parTrans" cxnId="{4059CBC3-3E3C-4FBA-B338-F45D088758A9}">
      <dgm:prSet/>
      <dgm:spPr/>
      <dgm:t>
        <a:bodyPr/>
        <a:lstStyle/>
        <a:p>
          <a:endParaRPr lang="en-GB"/>
        </a:p>
      </dgm:t>
    </dgm:pt>
    <dgm:pt modelId="{8277F18B-E5FB-4D63-BAC2-D100C698FECA}" type="sibTrans" cxnId="{4059CBC3-3E3C-4FBA-B338-F45D088758A9}">
      <dgm:prSet/>
      <dgm:spPr/>
      <dgm:t>
        <a:bodyPr/>
        <a:lstStyle/>
        <a:p>
          <a:endParaRPr lang="en-GB"/>
        </a:p>
      </dgm:t>
    </dgm:pt>
    <dgm:pt modelId="{265D4D67-9001-42FB-A048-FC2C8502F933}" type="pres">
      <dgm:prSet presAssocID="{28D74EE1-282E-417E-9FEA-212A66B29779}" presName="linear" presStyleCnt="0">
        <dgm:presLayoutVars>
          <dgm:animLvl val="lvl"/>
          <dgm:resizeHandles val="exact"/>
        </dgm:presLayoutVars>
      </dgm:prSet>
      <dgm:spPr/>
    </dgm:pt>
    <dgm:pt modelId="{505D99FB-C4B3-4A00-9CE4-B5B49855BC5A}" type="pres">
      <dgm:prSet presAssocID="{4CFF3E8A-C883-40D0-9DD7-123B57B7F319}" presName="parentText" presStyleLbl="node1" presStyleIdx="0" presStyleCnt="13">
        <dgm:presLayoutVars>
          <dgm:chMax val="0"/>
          <dgm:bulletEnabled val="1"/>
        </dgm:presLayoutVars>
      </dgm:prSet>
      <dgm:spPr/>
    </dgm:pt>
    <dgm:pt modelId="{46807A00-0081-4B2D-951E-F5AAFDA0E80E}" type="pres">
      <dgm:prSet presAssocID="{8ACB13AF-6799-481B-BCA3-44232CA7FAA7}" presName="spacer" presStyleCnt="0"/>
      <dgm:spPr/>
    </dgm:pt>
    <dgm:pt modelId="{E3662F09-083A-4EA4-B093-CCA2BE2409BD}" type="pres">
      <dgm:prSet presAssocID="{69D1E055-C026-4A4F-9AD8-AB2D7746C99B}" presName="parentText" presStyleLbl="node1" presStyleIdx="1" presStyleCnt="13">
        <dgm:presLayoutVars>
          <dgm:chMax val="0"/>
          <dgm:bulletEnabled val="1"/>
        </dgm:presLayoutVars>
      </dgm:prSet>
      <dgm:spPr/>
    </dgm:pt>
    <dgm:pt modelId="{A01C47EC-D91D-4AC5-BEEF-7CAD24DEBDA4}" type="pres">
      <dgm:prSet presAssocID="{8FAD75C0-598C-4D98-BE91-28E3936AA2FD}" presName="spacer" presStyleCnt="0"/>
      <dgm:spPr/>
    </dgm:pt>
    <dgm:pt modelId="{8A4A5BF2-814B-402A-ACAB-917C3C5FCAC1}" type="pres">
      <dgm:prSet presAssocID="{E3B8B39D-FD55-453F-8C08-13C9B4EABFD1}" presName="parentText" presStyleLbl="node1" presStyleIdx="2" presStyleCnt="13">
        <dgm:presLayoutVars>
          <dgm:chMax val="0"/>
          <dgm:bulletEnabled val="1"/>
        </dgm:presLayoutVars>
      </dgm:prSet>
      <dgm:spPr/>
    </dgm:pt>
    <dgm:pt modelId="{4A24D9DD-AE0E-414B-AD26-634B1C00CBA5}" type="pres">
      <dgm:prSet presAssocID="{8A4491E0-DD6F-4685-BCAF-7250090411F5}" presName="spacer" presStyleCnt="0"/>
      <dgm:spPr/>
    </dgm:pt>
    <dgm:pt modelId="{5D904C67-F09E-450A-AAC9-6C0DC5C70E29}" type="pres">
      <dgm:prSet presAssocID="{90CA8F36-CE43-448D-AD2D-D568D940C2A1}" presName="parentText" presStyleLbl="node1" presStyleIdx="3" presStyleCnt="13">
        <dgm:presLayoutVars>
          <dgm:chMax val="0"/>
          <dgm:bulletEnabled val="1"/>
        </dgm:presLayoutVars>
      </dgm:prSet>
      <dgm:spPr/>
    </dgm:pt>
    <dgm:pt modelId="{EF858664-C6BD-4757-AD18-9DCB0A4A1C7C}" type="pres">
      <dgm:prSet presAssocID="{77C5EA54-2651-499E-A07B-D4A82BB9DAC9}" presName="spacer" presStyleCnt="0"/>
      <dgm:spPr/>
    </dgm:pt>
    <dgm:pt modelId="{23EA327F-6A41-496C-961C-51C01CB6CA47}" type="pres">
      <dgm:prSet presAssocID="{F092EDF4-1CBE-4EBF-9F34-E2A4CB1FB48D}" presName="parentText" presStyleLbl="node1" presStyleIdx="4" presStyleCnt="13">
        <dgm:presLayoutVars>
          <dgm:chMax val="0"/>
          <dgm:bulletEnabled val="1"/>
        </dgm:presLayoutVars>
      </dgm:prSet>
      <dgm:spPr/>
    </dgm:pt>
    <dgm:pt modelId="{A6C07CFE-84CD-4809-9178-995DF64348B4}" type="pres">
      <dgm:prSet presAssocID="{CC7F5EDC-9FA5-4F16-8EE7-3BEC0A80F7B4}" presName="spacer" presStyleCnt="0"/>
      <dgm:spPr/>
    </dgm:pt>
    <dgm:pt modelId="{8F57B04F-3D38-4BAF-A358-3E72CA2A1965}" type="pres">
      <dgm:prSet presAssocID="{6B0B49D7-0EA5-4D59-B502-96574F6B8D86}" presName="parentText" presStyleLbl="node1" presStyleIdx="5" presStyleCnt="13">
        <dgm:presLayoutVars>
          <dgm:chMax val="0"/>
          <dgm:bulletEnabled val="1"/>
        </dgm:presLayoutVars>
      </dgm:prSet>
      <dgm:spPr/>
    </dgm:pt>
    <dgm:pt modelId="{1DC6A5D0-DD70-4F62-9EEA-0BF25F9A3E3C}" type="pres">
      <dgm:prSet presAssocID="{2389F3AD-BF15-46D5-8679-F0147B4A3EEC}" presName="spacer" presStyleCnt="0"/>
      <dgm:spPr/>
    </dgm:pt>
    <dgm:pt modelId="{48A61AD6-0413-401E-A3D5-E2D5FFB906B7}" type="pres">
      <dgm:prSet presAssocID="{F25910CF-D62A-4A67-916A-F0FB9FA070E7}" presName="parentText" presStyleLbl="node1" presStyleIdx="6" presStyleCnt="13">
        <dgm:presLayoutVars>
          <dgm:chMax val="0"/>
          <dgm:bulletEnabled val="1"/>
        </dgm:presLayoutVars>
      </dgm:prSet>
      <dgm:spPr/>
    </dgm:pt>
    <dgm:pt modelId="{9AD23DB2-369F-4C51-B985-9B1913066C21}" type="pres">
      <dgm:prSet presAssocID="{37BC29F5-011B-4082-856A-0E266597EC1D}" presName="spacer" presStyleCnt="0"/>
      <dgm:spPr/>
    </dgm:pt>
    <dgm:pt modelId="{5BD4ED50-AF74-4F2D-9E81-461D4D3674C6}" type="pres">
      <dgm:prSet presAssocID="{CD9EE91B-2E0F-468F-8DD6-A5EBB4A7E7C6}" presName="parentText" presStyleLbl="node1" presStyleIdx="7" presStyleCnt="13">
        <dgm:presLayoutVars>
          <dgm:chMax val="0"/>
          <dgm:bulletEnabled val="1"/>
        </dgm:presLayoutVars>
      </dgm:prSet>
      <dgm:spPr/>
    </dgm:pt>
    <dgm:pt modelId="{5FB7B91A-A9C7-4CE2-8E3C-126A3506940A}" type="pres">
      <dgm:prSet presAssocID="{042B8478-2FAB-43CF-9D29-A1A0B323F174}" presName="spacer" presStyleCnt="0"/>
      <dgm:spPr/>
    </dgm:pt>
    <dgm:pt modelId="{3AB4FFC8-3EE6-4D7D-86FD-90DA9B481950}" type="pres">
      <dgm:prSet presAssocID="{725D72E2-CE0B-4335-94F2-4AFAC4835462}" presName="parentText" presStyleLbl="node1" presStyleIdx="8" presStyleCnt="13">
        <dgm:presLayoutVars>
          <dgm:chMax val="0"/>
          <dgm:bulletEnabled val="1"/>
        </dgm:presLayoutVars>
      </dgm:prSet>
      <dgm:spPr/>
    </dgm:pt>
    <dgm:pt modelId="{0EF0F3E5-79AA-45DC-920F-0BDF58492870}" type="pres">
      <dgm:prSet presAssocID="{2892B02C-6F36-4121-BB89-40496AAF3ACD}" presName="spacer" presStyleCnt="0"/>
      <dgm:spPr/>
    </dgm:pt>
    <dgm:pt modelId="{7488C638-230E-4D1A-8D30-04DDCD47CD02}" type="pres">
      <dgm:prSet presAssocID="{39DDBEA3-F134-4111-87AD-B439B725C8C3}" presName="parentText" presStyleLbl="node1" presStyleIdx="9" presStyleCnt="13">
        <dgm:presLayoutVars>
          <dgm:chMax val="0"/>
          <dgm:bulletEnabled val="1"/>
        </dgm:presLayoutVars>
      </dgm:prSet>
      <dgm:spPr/>
    </dgm:pt>
    <dgm:pt modelId="{C2CC79E1-AF64-4368-9912-BF553CA3727A}" type="pres">
      <dgm:prSet presAssocID="{7F260DC7-AB86-4ED0-897E-F4030A4D44CD}" presName="spacer" presStyleCnt="0"/>
      <dgm:spPr/>
    </dgm:pt>
    <dgm:pt modelId="{83E5B43C-D39B-4204-8F4D-D148B31EF39A}" type="pres">
      <dgm:prSet presAssocID="{A8F16FA4-8CD4-42B2-AFF6-9EE57D515120}" presName="parentText" presStyleLbl="node1" presStyleIdx="10" presStyleCnt="13">
        <dgm:presLayoutVars>
          <dgm:chMax val="0"/>
          <dgm:bulletEnabled val="1"/>
        </dgm:presLayoutVars>
      </dgm:prSet>
      <dgm:spPr/>
    </dgm:pt>
    <dgm:pt modelId="{305ECACF-236B-4163-AF00-23D35450F303}" type="pres">
      <dgm:prSet presAssocID="{BFDDF1E9-FFD1-4378-9BDC-8A9336A111B3}" presName="spacer" presStyleCnt="0"/>
      <dgm:spPr/>
    </dgm:pt>
    <dgm:pt modelId="{577066B7-2473-472F-9CFB-0B972B111C7A}" type="pres">
      <dgm:prSet presAssocID="{BBE1341E-58B4-402B-86CD-F8FF342C4CE2}" presName="parentText" presStyleLbl="node1" presStyleIdx="11" presStyleCnt="13">
        <dgm:presLayoutVars>
          <dgm:chMax val="0"/>
          <dgm:bulletEnabled val="1"/>
        </dgm:presLayoutVars>
      </dgm:prSet>
      <dgm:spPr/>
    </dgm:pt>
    <dgm:pt modelId="{BD948A9C-0EE8-45B0-ACB5-6AB054DED842}" type="pres">
      <dgm:prSet presAssocID="{8277F18B-E5FB-4D63-BAC2-D100C698FECA}" presName="spacer" presStyleCnt="0"/>
      <dgm:spPr/>
    </dgm:pt>
    <dgm:pt modelId="{245B8500-14C3-4B6E-BA7A-067D6F52C8A3}" type="pres">
      <dgm:prSet presAssocID="{F1F88E90-7EA8-4763-84D9-EDEFACA6D978}" presName="parentText" presStyleLbl="node1" presStyleIdx="12" presStyleCnt="13">
        <dgm:presLayoutVars>
          <dgm:chMax val="0"/>
          <dgm:bulletEnabled val="1"/>
        </dgm:presLayoutVars>
      </dgm:prSet>
      <dgm:spPr/>
    </dgm:pt>
  </dgm:ptLst>
  <dgm:cxnLst>
    <dgm:cxn modelId="{7E0A6202-C833-4300-8060-14DE002EC755}" type="presOf" srcId="{F092EDF4-1CBE-4EBF-9F34-E2A4CB1FB48D}" destId="{23EA327F-6A41-496C-961C-51C01CB6CA47}" srcOrd="0" destOrd="0" presId="urn:microsoft.com/office/officeart/2005/8/layout/vList2"/>
    <dgm:cxn modelId="{4BEE0207-63E5-4E43-A960-1891D7E0BC14}" srcId="{28D74EE1-282E-417E-9FEA-212A66B29779}" destId="{725D72E2-CE0B-4335-94F2-4AFAC4835462}" srcOrd="8" destOrd="0" parTransId="{C390C51D-45E1-4327-AF3E-C533AEC6319F}" sibTransId="{2892B02C-6F36-4121-BB89-40496AAF3ACD}"/>
    <dgm:cxn modelId="{E4E06F12-A54C-4D02-91B1-CD5F829C99B5}" type="presOf" srcId="{BBE1341E-58B4-402B-86CD-F8FF342C4CE2}" destId="{577066B7-2473-472F-9CFB-0B972B111C7A}" srcOrd="0" destOrd="0" presId="urn:microsoft.com/office/officeart/2005/8/layout/vList2"/>
    <dgm:cxn modelId="{27EAC912-7595-48B3-9EC1-1DD2F9EFB9B9}" type="presOf" srcId="{E3B8B39D-FD55-453F-8C08-13C9B4EABFD1}" destId="{8A4A5BF2-814B-402A-ACAB-917C3C5FCAC1}" srcOrd="0" destOrd="0" presId="urn:microsoft.com/office/officeart/2005/8/layout/vList2"/>
    <dgm:cxn modelId="{DEF5311C-D703-4CFD-BABA-67DB292E4A2F}" srcId="{28D74EE1-282E-417E-9FEA-212A66B29779}" destId="{90CA8F36-CE43-448D-AD2D-D568D940C2A1}" srcOrd="3" destOrd="0" parTransId="{70037F15-364C-4460-A4DE-BA1067E45259}" sibTransId="{77C5EA54-2651-499E-A07B-D4A82BB9DAC9}"/>
    <dgm:cxn modelId="{616EBD1C-0B3C-4BBE-89E8-759A949DF183}" srcId="{28D74EE1-282E-417E-9FEA-212A66B29779}" destId="{F1F88E90-7EA8-4763-84D9-EDEFACA6D978}" srcOrd="12" destOrd="0" parTransId="{2CE15FBC-FE89-4DFE-9682-FC1419F9227B}" sibTransId="{838FE5AB-F95E-4FEC-9FDA-660E10379FF2}"/>
    <dgm:cxn modelId="{7DE84423-8556-4292-A226-4C8EB5D927F3}" srcId="{28D74EE1-282E-417E-9FEA-212A66B29779}" destId="{6B0B49D7-0EA5-4D59-B502-96574F6B8D86}" srcOrd="5" destOrd="0" parTransId="{CB405DD3-A821-45EA-AB59-5998AE6A0217}" sibTransId="{2389F3AD-BF15-46D5-8679-F0147B4A3EEC}"/>
    <dgm:cxn modelId="{5AD91032-B2CA-4405-B270-823C8F939E72}" type="presOf" srcId="{F1F88E90-7EA8-4763-84D9-EDEFACA6D978}" destId="{245B8500-14C3-4B6E-BA7A-067D6F52C8A3}" srcOrd="0" destOrd="0" presId="urn:microsoft.com/office/officeart/2005/8/layout/vList2"/>
    <dgm:cxn modelId="{82A3C732-69EF-44B7-8FDD-EFF94F0C4FE8}" type="presOf" srcId="{725D72E2-CE0B-4335-94F2-4AFAC4835462}" destId="{3AB4FFC8-3EE6-4D7D-86FD-90DA9B481950}" srcOrd="0" destOrd="0" presId="urn:microsoft.com/office/officeart/2005/8/layout/vList2"/>
    <dgm:cxn modelId="{3089875C-064C-4B15-8FF1-C9E7E6D9F48F}" type="presOf" srcId="{4CFF3E8A-C883-40D0-9DD7-123B57B7F319}" destId="{505D99FB-C4B3-4A00-9CE4-B5B49855BC5A}" srcOrd="0" destOrd="0" presId="urn:microsoft.com/office/officeart/2005/8/layout/vList2"/>
    <dgm:cxn modelId="{4EF98A46-B84B-47FB-827F-122F6044CB3F}" srcId="{28D74EE1-282E-417E-9FEA-212A66B29779}" destId="{CD9EE91B-2E0F-468F-8DD6-A5EBB4A7E7C6}" srcOrd="7" destOrd="0" parTransId="{035A7F4A-2BB6-4F82-A1D8-FC430F2A9381}" sibTransId="{042B8478-2FAB-43CF-9D29-A1A0B323F174}"/>
    <dgm:cxn modelId="{302AFA46-A064-4A7B-9A5E-624F7A380DF7}" type="presOf" srcId="{A8F16FA4-8CD4-42B2-AFF6-9EE57D515120}" destId="{83E5B43C-D39B-4204-8F4D-D148B31EF39A}" srcOrd="0" destOrd="0" presId="urn:microsoft.com/office/officeart/2005/8/layout/vList2"/>
    <dgm:cxn modelId="{8226864A-5526-46AE-ADF1-851F2BCFAB93}" srcId="{28D74EE1-282E-417E-9FEA-212A66B29779}" destId="{39DDBEA3-F134-4111-87AD-B439B725C8C3}" srcOrd="9" destOrd="0" parTransId="{EE0AD82B-9185-4403-A6D8-DE4F19EB0968}" sibTransId="{7F260DC7-AB86-4ED0-897E-F4030A4D44CD}"/>
    <dgm:cxn modelId="{A46D0D4B-1468-4C5C-96D8-C8AFC9C98244}" srcId="{28D74EE1-282E-417E-9FEA-212A66B29779}" destId="{A8F16FA4-8CD4-42B2-AFF6-9EE57D515120}" srcOrd="10" destOrd="0" parTransId="{244522B0-B9B4-4C64-80FD-6D0938F1F084}" sibTransId="{BFDDF1E9-FFD1-4378-9BDC-8A9336A111B3}"/>
    <dgm:cxn modelId="{4CB81B7D-9A95-46CD-832E-F00B3DEDF7B2}" srcId="{28D74EE1-282E-417E-9FEA-212A66B29779}" destId="{4CFF3E8A-C883-40D0-9DD7-123B57B7F319}" srcOrd="0" destOrd="0" parTransId="{927DE1C6-9DAC-4A77-81F1-3954906292FB}" sibTransId="{8ACB13AF-6799-481B-BCA3-44232CA7FAA7}"/>
    <dgm:cxn modelId="{498ED685-7355-451D-8741-639D634C8FEE}" type="presOf" srcId="{CD9EE91B-2E0F-468F-8DD6-A5EBB4A7E7C6}" destId="{5BD4ED50-AF74-4F2D-9E81-461D4D3674C6}" srcOrd="0" destOrd="0" presId="urn:microsoft.com/office/officeart/2005/8/layout/vList2"/>
    <dgm:cxn modelId="{22097D97-1EDF-473A-B32A-21CF0DCE49FE}" srcId="{28D74EE1-282E-417E-9FEA-212A66B29779}" destId="{E3B8B39D-FD55-453F-8C08-13C9B4EABFD1}" srcOrd="2" destOrd="0" parTransId="{217CCA6C-F55E-4A61-9EC5-6D95662A7105}" sibTransId="{8A4491E0-DD6F-4685-BCAF-7250090411F5}"/>
    <dgm:cxn modelId="{CF4C9BA5-1D25-4787-AA19-606B1C05C1D4}" type="presOf" srcId="{69D1E055-C026-4A4F-9AD8-AB2D7746C99B}" destId="{E3662F09-083A-4EA4-B093-CCA2BE2409BD}" srcOrd="0" destOrd="0" presId="urn:microsoft.com/office/officeart/2005/8/layout/vList2"/>
    <dgm:cxn modelId="{A1B087B3-92EC-42B9-A49F-A4B75BCB822A}" type="presOf" srcId="{39DDBEA3-F134-4111-87AD-B439B725C8C3}" destId="{7488C638-230E-4D1A-8D30-04DDCD47CD02}" srcOrd="0" destOrd="0" presId="urn:microsoft.com/office/officeart/2005/8/layout/vList2"/>
    <dgm:cxn modelId="{71BA4FB5-FDAB-4D6F-A840-4CA8A9B7D61B}" type="presOf" srcId="{90CA8F36-CE43-448D-AD2D-D568D940C2A1}" destId="{5D904C67-F09E-450A-AAC9-6C0DC5C70E29}" srcOrd="0" destOrd="0" presId="urn:microsoft.com/office/officeart/2005/8/layout/vList2"/>
    <dgm:cxn modelId="{4059CBC3-3E3C-4FBA-B338-F45D088758A9}" srcId="{28D74EE1-282E-417E-9FEA-212A66B29779}" destId="{BBE1341E-58B4-402B-86CD-F8FF342C4CE2}" srcOrd="11" destOrd="0" parTransId="{06EE24E7-1D14-4ECE-A183-0AB13216667C}" sibTransId="{8277F18B-E5FB-4D63-BAC2-D100C698FECA}"/>
    <dgm:cxn modelId="{E3DD8EE3-9D7C-4B68-BEB3-DAD95DEB63A7}" type="presOf" srcId="{F25910CF-D62A-4A67-916A-F0FB9FA070E7}" destId="{48A61AD6-0413-401E-A3D5-E2D5FFB906B7}" srcOrd="0" destOrd="0" presId="urn:microsoft.com/office/officeart/2005/8/layout/vList2"/>
    <dgm:cxn modelId="{831394E3-638D-473C-A6EA-E1C2E3D48B06}" type="presOf" srcId="{6B0B49D7-0EA5-4D59-B502-96574F6B8D86}" destId="{8F57B04F-3D38-4BAF-A358-3E72CA2A1965}" srcOrd="0" destOrd="0" presId="urn:microsoft.com/office/officeart/2005/8/layout/vList2"/>
    <dgm:cxn modelId="{5C1C8EE6-053C-4EB8-9B2D-640EA6FC268A}" srcId="{28D74EE1-282E-417E-9FEA-212A66B29779}" destId="{69D1E055-C026-4A4F-9AD8-AB2D7746C99B}" srcOrd="1" destOrd="0" parTransId="{47C6DBF6-538B-4331-A2D8-A80124633D89}" sibTransId="{8FAD75C0-598C-4D98-BE91-28E3936AA2FD}"/>
    <dgm:cxn modelId="{D16441E9-855B-45D3-B0A6-97CDAC495A85}" srcId="{28D74EE1-282E-417E-9FEA-212A66B29779}" destId="{F25910CF-D62A-4A67-916A-F0FB9FA070E7}" srcOrd="6" destOrd="0" parTransId="{2349B228-7832-4E7A-9CD5-DF4C7F846002}" sibTransId="{37BC29F5-011B-4082-856A-0E266597EC1D}"/>
    <dgm:cxn modelId="{00A916F6-9F9F-4B1F-9C0B-F32C43460ED6}" type="presOf" srcId="{28D74EE1-282E-417E-9FEA-212A66B29779}" destId="{265D4D67-9001-42FB-A048-FC2C8502F933}" srcOrd="0" destOrd="0" presId="urn:microsoft.com/office/officeart/2005/8/layout/vList2"/>
    <dgm:cxn modelId="{39B124FA-00DE-4FB9-8AF7-7167E0C0C7B9}" srcId="{28D74EE1-282E-417E-9FEA-212A66B29779}" destId="{F092EDF4-1CBE-4EBF-9F34-E2A4CB1FB48D}" srcOrd="4" destOrd="0" parTransId="{2DC331C9-4EBE-4DB1-8DC5-3EC0E90920BF}" sibTransId="{CC7F5EDC-9FA5-4F16-8EE7-3BEC0A80F7B4}"/>
    <dgm:cxn modelId="{CD78728B-99E4-45DC-AFB5-A06B04B6EE5F}" type="presParOf" srcId="{265D4D67-9001-42FB-A048-FC2C8502F933}" destId="{505D99FB-C4B3-4A00-9CE4-B5B49855BC5A}" srcOrd="0" destOrd="0" presId="urn:microsoft.com/office/officeart/2005/8/layout/vList2"/>
    <dgm:cxn modelId="{137FA89D-7822-44F5-9A08-1E686693DC07}" type="presParOf" srcId="{265D4D67-9001-42FB-A048-FC2C8502F933}" destId="{46807A00-0081-4B2D-951E-F5AAFDA0E80E}" srcOrd="1" destOrd="0" presId="urn:microsoft.com/office/officeart/2005/8/layout/vList2"/>
    <dgm:cxn modelId="{1C03E100-FEA8-4875-BD0E-8A1DD6B81C6C}" type="presParOf" srcId="{265D4D67-9001-42FB-A048-FC2C8502F933}" destId="{E3662F09-083A-4EA4-B093-CCA2BE2409BD}" srcOrd="2" destOrd="0" presId="urn:microsoft.com/office/officeart/2005/8/layout/vList2"/>
    <dgm:cxn modelId="{BA08BD6C-622B-44E7-BBD8-B16492D34784}" type="presParOf" srcId="{265D4D67-9001-42FB-A048-FC2C8502F933}" destId="{A01C47EC-D91D-4AC5-BEEF-7CAD24DEBDA4}" srcOrd="3" destOrd="0" presId="urn:microsoft.com/office/officeart/2005/8/layout/vList2"/>
    <dgm:cxn modelId="{DF3EE144-8B85-4402-9BAD-47C3E490B4BB}" type="presParOf" srcId="{265D4D67-9001-42FB-A048-FC2C8502F933}" destId="{8A4A5BF2-814B-402A-ACAB-917C3C5FCAC1}" srcOrd="4" destOrd="0" presId="urn:microsoft.com/office/officeart/2005/8/layout/vList2"/>
    <dgm:cxn modelId="{EA01F522-9B51-48E4-913C-80C863D7C77F}" type="presParOf" srcId="{265D4D67-9001-42FB-A048-FC2C8502F933}" destId="{4A24D9DD-AE0E-414B-AD26-634B1C00CBA5}" srcOrd="5" destOrd="0" presId="urn:microsoft.com/office/officeart/2005/8/layout/vList2"/>
    <dgm:cxn modelId="{61471129-0180-4B3C-A355-40A8FD57C0D6}" type="presParOf" srcId="{265D4D67-9001-42FB-A048-FC2C8502F933}" destId="{5D904C67-F09E-450A-AAC9-6C0DC5C70E29}" srcOrd="6" destOrd="0" presId="urn:microsoft.com/office/officeart/2005/8/layout/vList2"/>
    <dgm:cxn modelId="{D21D980D-A118-4CA8-AD3B-FEEAAA32B1E8}" type="presParOf" srcId="{265D4D67-9001-42FB-A048-FC2C8502F933}" destId="{EF858664-C6BD-4757-AD18-9DCB0A4A1C7C}" srcOrd="7" destOrd="0" presId="urn:microsoft.com/office/officeart/2005/8/layout/vList2"/>
    <dgm:cxn modelId="{274E0C01-84F0-4741-BD07-B3C72B5C4A88}" type="presParOf" srcId="{265D4D67-9001-42FB-A048-FC2C8502F933}" destId="{23EA327F-6A41-496C-961C-51C01CB6CA47}" srcOrd="8" destOrd="0" presId="urn:microsoft.com/office/officeart/2005/8/layout/vList2"/>
    <dgm:cxn modelId="{A5E0F997-F4F5-4AFD-9437-07267E1C5405}" type="presParOf" srcId="{265D4D67-9001-42FB-A048-FC2C8502F933}" destId="{A6C07CFE-84CD-4809-9178-995DF64348B4}" srcOrd="9" destOrd="0" presId="urn:microsoft.com/office/officeart/2005/8/layout/vList2"/>
    <dgm:cxn modelId="{92F3FA7E-CB6C-4000-AD85-B9A0DD9C0E74}" type="presParOf" srcId="{265D4D67-9001-42FB-A048-FC2C8502F933}" destId="{8F57B04F-3D38-4BAF-A358-3E72CA2A1965}" srcOrd="10" destOrd="0" presId="urn:microsoft.com/office/officeart/2005/8/layout/vList2"/>
    <dgm:cxn modelId="{980D40E8-F279-473A-A01A-62EB6FD24003}" type="presParOf" srcId="{265D4D67-9001-42FB-A048-FC2C8502F933}" destId="{1DC6A5D0-DD70-4F62-9EEA-0BF25F9A3E3C}" srcOrd="11" destOrd="0" presId="urn:microsoft.com/office/officeart/2005/8/layout/vList2"/>
    <dgm:cxn modelId="{C8E0EC02-6042-463C-B7D3-697A76CEF0D3}" type="presParOf" srcId="{265D4D67-9001-42FB-A048-FC2C8502F933}" destId="{48A61AD6-0413-401E-A3D5-E2D5FFB906B7}" srcOrd="12" destOrd="0" presId="urn:microsoft.com/office/officeart/2005/8/layout/vList2"/>
    <dgm:cxn modelId="{9CD682CB-EE18-486B-936E-E16A42F57C54}" type="presParOf" srcId="{265D4D67-9001-42FB-A048-FC2C8502F933}" destId="{9AD23DB2-369F-4C51-B985-9B1913066C21}" srcOrd="13" destOrd="0" presId="urn:microsoft.com/office/officeart/2005/8/layout/vList2"/>
    <dgm:cxn modelId="{D8EBF4CD-AD69-48EA-9FB0-75CE1DAE36AF}" type="presParOf" srcId="{265D4D67-9001-42FB-A048-FC2C8502F933}" destId="{5BD4ED50-AF74-4F2D-9E81-461D4D3674C6}" srcOrd="14" destOrd="0" presId="urn:microsoft.com/office/officeart/2005/8/layout/vList2"/>
    <dgm:cxn modelId="{DDC0729B-6D1F-48F8-A6E2-E9C5D56E5D41}" type="presParOf" srcId="{265D4D67-9001-42FB-A048-FC2C8502F933}" destId="{5FB7B91A-A9C7-4CE2-8E3C-126A3506940A}" srcOrd="15" destOrd="0" presId="urn:microsoft.com/office/officeart/2005/8/layout/vList2"/>
    <dgm:cxn modelId="{4E1DD3C9-AE39-475B-BB25-31E7370A36FF}" type="presParOf" srcId="{265D4D67-9001-42FB-A048-FC2C8502F933}" destId="{3AB4FFC8-3EE6-4D7D-86FD-90DA9B481950}" srcOrd="16" destOrd="0" presId="urn:microsoft.com/office/officeart/2005/8/layout/vList2"/>
    <dgm:cxn modelId="{EE6773A1-CAAD-4D88-B7CF-DF7A27158D0D}" type="presParOf" srcId="{265D4D67-9001-42FB-A048-FC2C8502F933}" destId="{0EF0F3E5-79AA-45DC-920F-0BDF58492870}" srcOrd="17" destOrd="0" presId="urn:microsoft.com/office/officeart/2005/8/layout/vList2"/>
    <dgm:cxn modelId="{C4BBE56D-222D-44EC-9C39-43EF327D8177}" type="presParOf" srcId="{265D4D67-9001-42FB-A048-FC2C8502F933}" destId="{7488C638-230E-4D1A-8D30-04DDCD47CD02}" srcOrd="18" destOrd="0" presId="urn:microsoft.com/office/officeart/2005/8/layout/vList2"/>
    <dgm:cxn modelId="{45707F3F-2848-4B06-8D57-60A35FEF2E8B}" type="presParOf" srcId="{265D4D67-9001-42FB-A048-FC2C8502F933}" destId="{C2CC79E1-AF64-4368-9912-BF553CA3727A}" srcOrd="19" destOrd="0" presId="urn:microsoft.com/office/officeart/2005/8/layout/vList2"/>
    <dgm:cxn modelId="{0773ED4D-4A8D-41A3-BDE9-218FFB87E04C}" type="presParOf" srcId="{265D4D67-9001-42FB-A048-FC2C8502F933}" destId="{83E5B43C-D39B-4204-8F4D-D148B31EF39A}" srcOrd="20" destOrd="0" presId="urn:microsoft.com/office/officeart/2005/8/layout/vList2"/>
    <dgm:cxn modelId="{57D5A2A3-C1D5-48D3-A006-2280A38D2C12}" type="presParOf" srcId="{265D4D67-9001-42FB-A048-FC2C8502F933}" destId="{305ECACF-236B-4163-AF00-23D35450F303}" srcOrd="21" destOrd="0" presId="urn:microsoft.com/office/officeart/2005/8/layout/vList2"/>
    <dgm:cxn modelId="{E266FA5A-71E8-49F1-9507-ED9AA0C40173}" type="presParOf" srcId="{265D4D67-9001-42FB-A048-FC2C8502F933}" destId="{577066B7-2473-472F-9CFB-0B972B111C7A}" srcOrd="22" destOrd="0" presId="urn:microsoft.com/office/officeart/2005/8/layout/vList2"/>
    <dgm:cxn modelId="{EAD0605B-AC34-4D7E-B6C7-089CD4F92BD0}" type="presParOf" srcId="{265D4D67-9001-42FB-A048-FC2C8502F933}" destId="{BD948A9C-0EE8-45B0-ACB5-6AB054DED842}" srcOrd="23" destOrd="0" presId="urn:microsoft.com/office/officeart/2005/8/layout/vList2"/>
    <dgm:cxn modelId="{D2A63D97-AAF8-4BC3-AFA0-1998904E34FB}" type="presParOf" srcId="{265D4D67-9001-42FB-A048-FC2C8502F933}" destId="{245B8500-14C3-4B6E-BA7A-067D6F52C8A3}"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6CC6-4434-416C-8702-B23CBFAE14ED}">
      <dsp:nvSpPr>
        <dsp:cNvPr id="0" name=""/>
        <dsp:cNvSpPr/>
      </dsp:nvSpPr>
      <dsp:spPr>
        <a:xfrm>
          <a:off x="0" y="3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Overview of 2026 Urgent and Emergency Care Survey (UEC26) [10 mins]</a:t>
          </a:r>
        </a:p>
      </dsp:txBody>
      <dsp:txXfrm>
        <a:off x="19191" y="19535"/>
        <a:ext cx="11116980" cy="354738"/>
      </dsp:txXfrm>
    </dsp:sp>
    <dsp:sp modelId="{12DB0D93-CECD-4F26-956B-A3470C666591}">
      <dsp:nvSpPr>
        <dsp:cNvPr id="0" name=""/>
        <dsp:cNvSpPr/>
      </dsp:nvSpPr>
      <dsp:spPr>
        <a:xfrm>
          <a:off x="0" y="4539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Sampling and contact approach [15 mins]</a:t>
          </a:r>
        </a:p>
      </dsp:txBody>
      <dsp:txXfrm>
        <a:off x="19191" y="473135"/>
        <a:ext cx="11116980" cy="354738"/>
      </dsp:txXfrm>
    </dsp:sp>
    <dsp:sp modelId="{8EAE0254-50D0-4135-A8D6-87C118153B04}">
      <dsp:nvSpPr>
        <dsp:cNvPr id="0" name=""/>
        <dsp:cNvSpPr/>
      </dsp:nvSpPr>
      <dsp:spPr>
        <a:xfrm>
          <a:off x="0" y="9075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Potential sampling errors [5 mins]</a:t>
          </a:r>
        </a:p>
      </dsp:txBody>
      <dsp:txXfrm>
        <a:off x="19191" y="926735"/>
        <a:ext cx="11116980" cy="354738"/>
      </dsp:txXfrm>
    </dsp:sp>
    <dsp:sp modelId="{7EC39840-4BE7-4705-B404-16746FEE1B4A}">
      <dsp:nvSpPr>
        <dsp:cNvPr id="0" name=""/>
        <dsp:cNvSpPr/>
      </dsp:nvSpPr>
      <dsp:spPr>
        <a:xfrm>
          <a:off x="0" y="13611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Patient facing materials [10 mins]</a:t>
          </a:r>
        </a:p>
      </dsp:txBody>
      <dsp:txXfrm>
        <a:off x="19191" y="1380335"/>
        <a:ext cx="11116980" cy="354738"/>
      </dsp:txXfrm>
    </dsp:sp>
    <dsp:sp modelId="{742909FC-7F40-48C8-94E3-31C57D2AD226}">
      <dsp:nvSpPr>
        <dsp:cNvPr id="0" name=""/>
        <dsp:cNvSpPr/>
      </dsp:nvSpPr>
      <dsp:spPr>
        <a:xfrm>
          <a:off x="0" y="18147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Questionnaire development: survey questions [15 mins]</a:t>
          </a:r>
        </a:p>
      </dsp:txBody>
      <dsp:txXfrm>
        <a:off x="19191" y="1833935"/>
        <a:ext cx="11116980" cy="354738"/>
      </dsp:txXfrm>
    </dsp:sp>
    <dsp:sp modelId="{5DF09DCA-01F8-473D-BC09-4DD63CF23A89}">
      <dsp:nvSpPr>
        <dsp:cNvPr id="0" name=""/>
        <dsp:cNvSpPr/>
      </dsp:nvSpPr>
      <dsp:spPr>
        <a:xfrm>
          <a:off x="0" y="22683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Data protection and Section 251 requirements [5 mins]</a:t>
          </a:r>
        </a:p>
      </dsp:txBody>
      <dsp:txXfrm>
        <a:off x="19191" y="2287535"/>
        <a:ext cx="11116980" cy="354738"/>
      </dsp:txXfrm>
    </dsp:sp>
    <dsp:sp modelId="{F1C9061A-C213-4B3D-A203-813B7B723D04}">
      <dsp:nvSpPr>
        <dsp:cNvPr id="0" name=""/>
        <dsp:cNvSpPr/>
      </dsp:nvSpPr>
      <dsp:spPr>
        <a:xfrm>
          <a:off x="0" y="27219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Demographic Batch Services (DBS) checks [5 mins]</a:t>
          </a:r>
        </a:p>
      </dsp:txBody>
      <dsp:txXfrm>
        <a:off x="19191" y="2741135"/>
        <a:ext cx="11116980" cy="354738"/>
      </dsp:txXfrm>
    </dsp:sp>
    <dsp:sp modelId="{62763B05-7027-466C-9478-962AEFDF04F3}">
      <dsp:nvSpPr>
        <dsp:cNvPr id="0" name=""/>
        <dsp:cNvSpPr/>
      </dsp:nvSpPr>
      <dsp:spPr>
        <a:xfrm>
          <a:off x="0" y="31755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Instruction manuals [10 mins]</a:t>
          </a:r>
        </a:p>
      </dsp:txBody>
      <dsp:txXfrm>
        <a:off x="19191" y="3194735"/>
        <a:ext cx="11116980" cy="354738"/>
      </dsp:txXfrm>
    </dsp:sp>
    <dsp:sp modelId="{DFCAC275-0FCF-4AB7-A597-FEFA674885F2}">
      <dsp:nvSpPr>
        <dsp:cNvPr id="0" name=""/>
        <dsp:cNvSpPr/>
      </dsp:nvSpPr>
      <dsp:spPr>
        <a:xfrm>
          <a:off x="0" y="36291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Entering fieldwork [5 mins]</a:t>
          </a:r>
        </a:p>
      </dsp:txBody>
      <dsp:txXfrm>
        <a:off x="19191" y="3648335"/>
        <a:ext cx="11116980" cy="354738"/>
      </dsp:txXfrm>
    </dsp:sp>
    <dsp:sp modelId="{B1C73A88-74EC-493D-B341-8E08FF691EA9}">
      <dsp:nvSpPr>
        <dsp:cNvPr id="0" name=""/>
        <dsp:cNvSpPr/>
      </dsp:nvSpPr>
      <dsp:spPr>
        <a:xfrm>
          <a:off x="0" y="40827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Key dates [5 mins]</a:t>
          </a:r>
        </a:p>
      </dsp:txBody>
      <dsp:txXfrm>
        <a:off x="19191" y="4101935"/>
        <a:ext cx="11116980" cy="354738"/>
      </dsp:txXfrm>
    </dsp:sp>
    <dsp:sp modelId="{A6D5EAA9-3B9A-49FA-9660-0EB01352260B}">
      <dsp:nvSpPr>
        <dsp:cNvPr id="0" name=""/>
        <dsp:cNvSpPr/>
      </dsp:nvSpPr>
      <dsp:spPr>
        <a:xfrm>
          <a:off x="0" y="45363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Questions [5 mins]</a:t>
          </a:r>
        </a:p>
      </dsp:txBody>
      <dsp:txXfrm>
        <a:off x="19191" y="4555535"/>
        <a:ext cx="11116980" cy="354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D99FB-C4B3-4A00-9CE4-B5B49855BC5A}">
      <dsp:nvSpPr>
        <dsp:cNvPr id="0" name=""/>
        <dsp:cNvSpPr/>
      </dsp:nvSpPr>
      <dsp:spPr>
        <a:xfrm>
          <a:off x="0" y="59382"/>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Check the distribution of patient ages and patient gender in your sample; ensure patients are aged 16 or over </a:t>
          </a:r>
          <a:r>
            <a:rPr lang="en-GB" sz="1200" b="1" kern="1200" dirty="0">
              <a:solidFill>
                <a:schemeClr val="tx1"/>
              </a:solidFill>
              <a:latin typeface="Arial" panose="020B0604020202020204" pitchFamily="34" charset="0"/>
              <a:cs typeface="Arial" panose="020B0604020202020204" pitchFamily="34" charset="0"/>
            </a:rPr>
            <a:t>at the time of attendance.</a:t>
          </a:r>
          <a:endParaRPr lang="en-US" sz="1200" kern="1200" dirty="0">
            <a:solidFill>
              <a:schemeClr val="tx1"/>
            </a:solidFill>
            <a:latin typeface="Arial" panose="020B0604020202020204" pitchFamily="34" charset="0"/>
            <a:cs typeface="Arial" panose="020B0604020202020204" pitchFamily="34" charset="0"/>
          </a:endParaRPr>
        </a:p>
      </dsp:txBody>
      <dsp:txXfrm>
        <a:off x="15535" y="74917"/>
        <a:ext cx="10411505" cy="287170"/>
      </dsp:txXfrm>
    </dsp:sp>
    <dsp:sp modelId="{55AA08D8-BEA0-47EC-A06F-DDDCD852D98D}">
      <dsp:nvSpPr>
        <dsp:cNvPr id="0" name=""/>
        <dsp:cNvSpPr/>
      </dsp:nvSpPr>
      <dsp:spPr>
        <a:xfrm>
          <a:off x="0" y="426582"/>
          <a:ext cx="10442575" cy="318240"/>
        </a:xfrm>
        <a:prstGeom prst="roundRect">
          <a:avLst/>
        </a:prstGeom>
        <a:solidFill>
          <a:srgbClr val="FFFFFF">
            <a:hueOff val="0"/>
            <a:satOff val="0"/>
            <a:lumOff val="0"/>
            <a:alphaOff val="0"/>
          </a:srgbClr>
        </a:solidFill>
        <a:ln w="12700" cap="flat" cmpd="sng" algn="ctr">
          <a:solidFill>
            <a:srgbClr val="007B4E">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rgbClr val="4A4A49"/>
              </a:solidFill>
              <a:latin typeface="Arial" panose="020B0604020202020204"/>
              <a:ea typeface="+mn-ea"/>
              <a:cs typeface="+mn-cs"/>
            </a:rPr>
            <a:t>Check for incorrect ethnicity coding or year of birth data.</a:t>
          </a:r>
        </a:p>
      </dsp:txBody>
      <dsp:txXfrm>
        <a:off x="15535" y="442117"/>
        <a:ext cx="10411505" cy="287170"/>
      </dsp:txXfrm>
    </dsp:sp>
    <dsp:sp modelId="{83CB1846-F771-4600-958A-BBFA54A3DAF0}">
      <dsp:nvSpPr>
        <dsp:cNvPr id="0" name=""/>
        <dsp:cNvSpPr/>
      </dsp:nvSpPr>
      <dsp:spPr>
        <a:xfrm>
          <a:off x="0" y="793782"/>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rgbClr val="4A4A49"/>
              </a:solidFill>
              <a:latin typeface="Arial" panose="020B0604020202020204"/>
              <a:ea typeface="+mn-ea"/>
              <a:cs typeface="+mn-cs"/>
            </a:rPr>
            <a:t>Check all attendances took place in February 2026 (or for Type 3 only, January 2026 if you had fewer than 580 attendances in February).</a:t>
          </a:r>
        </a:p>
      </dsp:txBody>
      <dsp:txXfrm>
        <a:off x="15535" y="809317"/>
        <a:ext cx="10411505" cy="287170"/>
      </dsp:txXfrm>
    </dsp:sp>
    <dsp:sp modelId="{6A8FA4F7-C697-4317-B771-BA19D9FBF6D5}">
      <dsp:nvSpPr>
        <dsp:cNvPr id="0" name=""/>
        <dsp:cNvSpPr/>
      </dsp:nvSpPr>
      <dsp:spPr>
        <a:xfrm>
          <a:off x="0" y="1160982"/>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rgbClr val="4A4A49"/>
              </a:solidFill>
              <a:latin typeface="Arial" panose="020B0604020202020204"/>
              <a:ea typeface="+mn-ea"/>
              <a:cs typeface="+mn-cs"/>
            </a:rPr>
            <a:t>Ensure your PRNs are not sequential.</a:t>
          </a:r>
        </a:p>
      </dsp:txBody>
      <dsp:txXfrm>
        <a:off x="15535" y="1176517"/>
        <a:ext cx="10411505" cy="287170"/>
      </dsp:txXfrm>
    </dsp:sp>
    <dsp:sp modelId="{24E2A9E7-EF86-4FA3-86E0-F6C4A359A490}">
      <dsp:nvSpPr>
        <dsp:cNvPr id="0" name=""/>
        <dsp:cNvSpPr/>
      </dsp:nvSpPr>
      <dsp:spPr>
        <a:xfrm>
          <a:off x="0" y="1528182"/>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rgbClr val="4A4A49"/>
              </a:solidFill>
              <a:latin typeface="Arial" panose="020B0604020202020204"/>
              <a:ea typeface="+mn-ea"/>
              <a:cs typeface="+mn-cs"/>
            </a:rPr>
            <a:t>Check your Sub ICB location codes are correct.</a:t>
          </a:r>
        </a:p>
      </dsp:txBody>
      <dsp:txXfrm>
        <a:off x="15535" y="1543717"/>
        <a:ext cx="10411505" cy="287170"/>
      </dsp:txXfrm>
    </dsp:sp>
    <dsp:sp modelId="{79489736-5D2E-4F5D-BCDD-C134A1A2B04B}">
      <dsp:nvSpPr>
        <dsp:cNvPr id="0" name=""/>
        <dsp:cNvSpPr/>
      </dsp:nvSpPr>
      <dsp:spPr>
        <a:xfrm>
          <a:off x="0" y="1895382"/>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Are there any errors in the query used to extract the eligible patient populations?</a:t>
          </a:r>
        </a:p>
      </dsp:txBody>
      <dsp:txXfrm>
        <a:off x="15535" y="1910917"/>
        <a:ext cx="10411505" cy="287170"/>
      </dsp:txXfrm>
    </dsp:sp>
    <dsp:sp modelId="{59C49E0D-BE72-4FF6-8F6E-8B6243446CBE}">
      <dsp:nvSpPr>
        <dsp:cNvPr id="0" name=""/>
        <dsp:cNvSpPr/>
      </dsp:nvSpPr>
      <dsp:spPr>
        <a:xfrm>
          <a:off x="0" y="2262583"/>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Are there any missing / incomplete data in your initial database? Are there any duplicate records in your initial database?</a:t>
          </a:r>
        </a:p>
      </dsp:txBody>
      <dsp:txXfrm>
        <a:off x="15535" y="2278118"/>
        <a:ext cx="10411505" cy="287170"/>
      </dsp:txXfrm>
    </dsp:sp>
    <dsp:sp modelId="{19139B77-E775-43DB-88D8-6DC130E07B4D}">
      <dsp:nvSpPr>
        <dsp:cNvPr id="0" name=""/>
        <dsp:cNvSpPr/>
      </dsp:nvSpPr>
      <dsp:spPr>
        <a:xfrm>
          <a:off x="0" y="2629782"/>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Have the local checks for deceased patients / DBS been done correctly?</a:t>
          </a:r>
        </a:p>
      </dsp:txBody>
      <dsp:txXfrm>
        <a:off x="15535" y="2645317"/>
        <a:ext cx="10411505" cy="287170"/>
      </dsp:txXfrm>
    </dsp:sp>
    <dsp:sp modelId="{77DEC0FF-DBD7-4A6B-97C7-E15FE410E76D}">
      <dsp:nvSpPr>
        <dsp:cNvPr id="0" name=""/>
        <dsp:cNvSpPr/>
      </dsp:nvSpPr>
      <dsp:spPr>
        <a:xfrm>
          <a:off x="0" y="2996983"/>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Be aware of system migrations.</a:t>
          </a:r>
        </a:p>
      </dsp:txBody>
      <dsp:txXfrm>
        <a:off x="15535" y="3012518"/>
        <a:ext cx="10411505" cy="287170"/>
      </dsp:txXfrm>
    </dsp:sp>
    <dsp:sp modelId="{E4D734C2-0CD6-4BC8-92D6-4DD14F00E29C}">
      <dsp:nvSpPr>
        <dsp:cNvPr id="0" name=""/>
        <dsp:cNvSpPr/>
      </dsp:nvSpPr>
      <dsp:spPr>
        <a:xfrm>
          <a:off x="0" y="3364183"/>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Ensure patients on the national data opt-out programme are </a:t>
          </a:r>
          <a:r>
            <a:rPr lang="en-GB" sz="1200" b="1" kern="1200" dirty="0">
              <a:solidFill>
                <a:schemeClr val="tx1"/>
              </a:solidFill>
              <a:latin typeface="Arial" panose="020B0604020202020204" pitchFamily="34" charset="0"/>
              <a:cs typeface="Arial" panose="020B0604020202020204" pitchFamily="34" charset="0"/>
            </a:rPr>
            <a:t>not</a:t>
          </a:r>
          <a:r>
            <a:rPr lang="en-GB" sz="1200" kern="1200" dirty="0">
              <a:solidFill>
                <a:schemeClr val="tx1"/>
              </a:solidFill>
              <a:latin typeface="Arial" panose="020B0604020202020204" pitchFamily="34" charset="0"/>
              <a:cs typeface="Arial" panose="020B0604020202020204" pitchFamily="34" charset="0"/>
            </a:rPr>
            <a:t> excluded.</a:t>
          </a:r>
        </a:p>
      </dsp:txBody>
      <dsp:txXfrm>
        <a:off x="15535" y="3379718"/>
        <a:ext cx="10411505" cy="287170"/>
      </dsp:txXfrm>
    </dsp:sp>
    <dsp:sp modelId="{073B24AF-C436-44FA-AB52-589DE68B0C97}">
      <dsp:nvSpPr>
        <dsp:cNvPr id="0" name=""/>
        <dsp:cNvSpPr/>
      </dsp:nvSpPr>
      <dsp:spPr>
        <a:xfrm>
          <a:off x="0" y="3731383"/>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Ensure patients who have dissented to taking part are excluded.</a:t>
          </a:r>
        </a:p>
      </dsp:txBody>
      <dsp:txXfrm>
        <a:off x="15535" y="3746918"/>
        <a:ext cx="10411505" cy="287170"/>
      </dsp:txXfrm>
    </dsp:sp>
    <dsp:sp modelId="{2A49D1D7-D562-47D7-9531-147AC7D1A047}">
      <dsp:nvSpPr>
        <dsp:cNvPr id="0" name=""/>
        <dsp:cNvSpPr/>
      </dsp:nvSpPr>
      <dsp:spPr>
        <a:xfrm>
          <a:off x="0" y="4098583"/>
          <a:ext cx="10442575" cy="3182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Check all codes provided in your sample are valid.</a:t>
          </a:r>
        </a:p>
      </dsp:txBody>
      <dsp:txXfrm>
        <a:off x="15535" y="4114118"/>
        <a:ext cx="10411505" cy="287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D99FB-C4B3-4A00-9CE4-B5B49855BC5A}">
      <dsp:nvSpPr>
        <dsp:cNvPr id="0" name=""/>
        <dsp:cNvSpPr/>
      </dsp:nvSpPr>
      <dsp:spPr>
        <a:xfrm>
          <a:off x="0" y="13145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Patient feedback and the NHS Constitution</a:t>
          </a:r>
          <a:endParaRPr lang="en-US" sz="1200" kern="1200" dirty="0">
            <a:solidFill>
              <a:schemeClr val="tx1"/>
            </a:solidFill>
            <a:latin typeface="Arial" panose="020B0604020202020204" pitchFamily="34" charset="0"/>
            <a:cs typeface="Arial" panose="020B0604020202020204" pitchFamily="34" charset="0"/>
          </a:endParaRPr>
        </a:p>
      </dsp:txBody>
      <dsp:txXfrm>
        <a:off x="13707" y="145159"/>
        <a:ext cx="10415161" cy="253385"/>
      </dsp:txXfrm>
    </dsp:sp>
    <dsp:sp modelId="{E3662F09-083A-4EA4-B093-CCA2BE2409BD}">
      <dsp:nvSpPr>
        <dsp:cNvPr id="0" name=""/>
        <dsp:cNvSpPr/>
      </dsp:nvSpPr>
      <dsp:spPr>
        <a:xfrm>
          <a:off x="0" y="44681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Setting up a project team</a:t>
          </a:r>
          <a:endParaRPr lang="en-US" sz="1200" kern="1200" dirty="0">
            <a:solidFill>
              <a:schemeClr val="tx1"/>
            </a:solidFill>
            <a:latin typeface="Arial" panose="020B0604020202020204" pitchFamily="34" charset="0"/>
            <a:cs typeface="Arial" panose="020B0604020202020204" pitchFamily="34" charset="0"/>
          </a:endParaRPr>
        </a:p>
      </dsp:txBody>
      <dsp:txXfrm>
        <a:off x="13707" y="460519"/>
        <a:ext cx="10415161" cy="253385"/>
      </dsp:txXfrm>
    </dsp:sp>
    <dsp:sp modelId="{8A4A5BF2-814B-402A-ACAB-917C3C5FCAC1}">
      <dsp:nvSpPr>
        <dsp:cNvPr id="0" name=""/>
        <dsp:cNvSpPr/>
      </dsp:nvSpPr>
      <dsp:spPr>
        <a:xfrm>
          <a:off x="0" y="76217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Data protection and confidentiality</a:t>
          </a:r>
          <a:endParaRPr lang="en-US" sz="1200" kern="1200" dirty="0">
            <a:solidFill>
              <a:schemeClr val="tx1"/>
            </a:solidFill>
            <a:latin typeface="Arial" panose="020B0604020202020204" pitchFamily="34" charset="0"/>
            <a:cs typeface="Arial" panose="020B0604020202020204" pitchFamily="34" charset="0"/>
          </a:endParaRPr>
        </a:p>
      </dsp:txBody>
      <dsp:txXfrm>
        <a:off x="13707" y="775879"/>
        <a:ext cx="10415161" cy="253385"/>
      </dsp:txXfrm>
    </dsp:sp>
    <dsp:sp modelId="{5D904C67-F09E-450A-AAC9-6C0DC5C70E29}">
      <dsp:nvSpPr>
        <dsp:cNvPr id="0" name=""/>
        <dsp:cNvSpPr/>
      </dsp:nvSpPr>
      <dsp:spPr>
        <a:xfrm>
          <a:off x="0" y="107753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Ethical issues, ethical committees and research governance</a:t>
          </a:r>
          <a:endParaRPr lang="en-US" sz="1200" kern="1200" dirty="0">
            <a:solidFill>
              <a:schemeClr val="tx1"/>
            </a:solidFill>
            <a:latin typeface="Arial" panose="020B0604020202020204" pitchFamily="34" charset="0"/>
            <a:cs typeface="Arial" panose="020B0604020202020204" pitchFamily="34" charset="0"/>
          </a:endParaRPr>
        </a:p>
      </dsp:txBody>
      <dsp:txXfrm>
        <a:off x="13707" y="1091239"/>
        <a:ext cx="10415161" cy="253385"/>
      </dsp:txXfrm>
    </dsp:sp>
    <dsp:sp modelId="{23EA327F-6A41-496C-961C-51C01CB6CA47}">
      <dsp:nvSpPr>
        <dsp:cNvPr id="0" name=""/>
        <dsp:cNvSpPr/>
      </dsp:nvSpPr>
      <dsp:spPr>
        <a:xfrm>
          <a:off x="0" y="139289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Collecting data from non-English speaking populations</a:t>
          </a:r>
          <a:endParaRPr lang="en-US" sz="1200" kern="1200" dirty="0">
            <a:solidFill>
              <a:schemeClr val="tx1"/>
            </a:solidFill>
            <a:latin typeface="Arial" panose="020B0604020202020204" pitchFamily="34" charset="0"/>
            <a:cs typeface="Arial" panose="020B0604020202020204" pitchFamily="34" charset="0"/>
          </a:endParaRPr>
        </a:p>
      </dsp:txBody>
      <dsp:txXfrm>
        <a:off x="13707" y="1406599"/>
        <a:ext cx="10415161" cy="253385"/>
      </dsp:txXfrm>
    </dsp:sp>
    <dsp:sp modelId="{8F57B04F-3D38-4BAF-A358-3E72CA2A1965}">
      <dsp:nvSpPr>
        <dsp:cNvPr id="0" name=""/>
        <dsp:cNvSpPr/>
      </dsp:nvSpPr>
      <dsp:spPr>
        <a:xfrm>
          <a:off x="0" y="170825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Publicising the survey</a:t>
          </a:r>
          <a:endParaRPr lang="en-US" sz="1200" kern="1200" dirty="0">
            <a:solidFill>
              <a:schemeClr val="tx1"/>
            </a:solidFill>
            <a:latin typeface="Arial" panose="020B0604020202020204" pitchFamily="34" charset="0"/>
            <a:cs typeface="Arial" panose="020B0604020202020204" pitchFamily="34" charset="0"/>
          </a:endParaRPr>
        </a:p>
      </dsp:txBody>
      <dsp:txXfrm>
        <a:off x="13707" y="1721959"/>
        <a:ext cx="10415161" cy="253385"/>
      </dsp:txXfrm>
    </dsp:sp>
    <dsp:sp modelId="{48A61AD6-0413-401E-A3D5-E2D5FFB906B7}">
      <dsp:nvSpPr>
        <dsp:cNvPr id="0" name=""/>
        <dsp:cNvSpPr/>
      </dsp:nvSpPr>
      <dsp:spPr>
        <a:xfrm>
          <a:off x="0" y="202361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Implementing the survey – practicalities</a:t>
          </a:r>
          <a:endParaRPr lang="en-US" sz="1200" kern="1200" dirty="0">
            <a:solidFill>
              <a:schemeClr val="tx1"/>
            </a:solidFill>
            <a:latin typeface="Arial" panose="020B0604020202020204" pitchFamily="34" charset="0"/>
            <a:cs typeface="Arial" panose="020B0604020202020204" pitchFamily="34" charset="0"/>
          </a:endParaRPr>
        </a:p>
      </dsp:txBody>
      <dsp:txXfrm>
        <a:off x="13707" y="2037319"/>
        <a:ext cx="10415161" cy="253385"/>
      </dsp:txXfrm>
    </dsp:sp>
    <dsp:sp modelId="{5BD4ED50-AF74-4F2D-9E81-461D4D3674C6}">
      <dsp:nvSpPr>
        <dsp:cNvPr id="0" name=""/>
        <dsp:cNvSpPr/>
      </dsp:nvSpPr>
      <dsp:spPr>
        <a:xfrm>
          <a:off x="0" y="233897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Submitting samples</a:t>
          </a:r>
          <a:endParaRPr lang="en-US" sz="1200" kern="1200" dirty="0">
            <a:solidFill>
              <a:schemeClr val="tx1"/>
            </a:solidFill>
            <a:latin typeface="Arial" panose="020B0604020202020204" pitchFamily="34" charset="0"/>
            <a:cs typeface="Arial" panose="020B0604020202020204" pitchFamily="34" charset="0"/>
          </a:endParaRPr>
        </a:p>
      </dsp:txBody>
      <dsp:txXfrm>
        <a:off x="13707" y="2352679"/>
        <a:ext cx="10415161" cy="253385"/>
      </dsp:txXfrm>
    </dsp:sp>
    <dsp:sp modelId="{3AB4FFC8-3EE6-4D7D-86FD-90DA9B481950}">
      <dsp:nvSpPr>
        <dsp:cNvPr id="0" name=""/>
        <dsp:cNvSpPr/>
      </dsp:nvSpPr>
      <dsp:spPr>
        <a:xfrm>
          <a:off x="0" y="265433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Entering and submitting final data</a:t>
          </a:r>
          <a:endParaRPr lang="en-US" sz="1200" kern="1200" dirty="0">
            <a:solidFill>
              <a:schemeClr val="tx1"/>
            </a:solidFill>
            <a:latin typeface="Arial" panose="020B0604020202020204" pitchFamily="34" charset="0"/>
            <a:cs typeface="Arial" panose="020B0604020202020204" pitchFamily="34" charset="0"/>
          </a:endParaRPr>
        </a:p>
      </dsp:txBody>
      <dsp:txXfrm>
        <a:off x="13707" y="2668039"/>
        <a:ext cx="10415161" cy="253385"/>
      </dsp:txXfrm>
    </dsp:sp>
    <dsp:sp modelId="{7488C638-230E-4D1A-8D30-04DDCD47CD02}">
      <dsp:nvSpPr>
        <dsp:cNvPr id="0" name=""/>
        <dsp:cNvSpPr/>
      </dsp:nvSpPr>
      <dsp:spPr>
        <a:xfrm>
          <a:off x="0" y="296969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Making sense of the data</a:t>
          </a:r>
          <a:endParaRPr lang="en-US" sz="1200" kern="1200" dirty="0">
            <a:solidFill>
              <a:schemeClr val="tx1"/>
            </a:solidFill>
            <a:latin typeface="Arial" panose="020B0604020202020204" pitchFamily="34" charset="0"/>
            <a:cs typeface="Arial" panose="020B0604020202020204" pitchFamily="34" charset="0"/>
          </a:endParaRPr>
        </a:p>
      </dsp:txBody>
      <dsp:txXfrm>
        <a:off x="13707" y="2983399"/>
        <a:ext cx="10415161" cy="253385"/>
      </dsp:txXfrm>
    </dsp:sp>
    <dsp:sp modelId="{83E5B43C-D39B-4204-8F4D-D148B31EF39A}">
      <dsp:nvSpPr>
        <dsp:cNvPr id="0" name=""/>
        <dsp:cNvSpPr/>
      </dsp:nvSpPr>
      <dsp:spPr>
        <a:xfrm>
          <a:off x="0" y="328505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Reporting results</a:t>
          </a:r>
          <a:endParaRPr lang="en-US" sz="1200" kern="1200" dirty="0">
            <a:solidFill>
              <a:schemeClr val="tx1"/>
            </a:solidFill>
            <a:latin typeface="Arial" panose="020B0604020202020204" pitchFamily="34" charset="0"/>
            <a:cs typeface="Arial" panose="020B0604020202020204" pitchFamily="34" charset="0"/>
          </a:endParaRPr>
        </a:p>
      </dsp:txBody>
      <dsp:txXfrm>
        <a:off x="13707" y="3298759"/>
        <a:ext cx="10415161" cy="253385"/>
      </dsp:txXfrm>
    </dsp:sp>
    <dsp:sp modelId="{577066B7-2473-472F-9CFB-0B972B111C7A}">
      <dsp:nvSpPr>
        <dsp:cNvPr id="0" name=""/>
        <dsp:cNvSpPr/>
      </dsp:nvSpPr>
      <dsp:spPr>
        <a:xfrm>
          <a:off x="0" y="360041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u="sng" kern="1200" dirty="0">
              <a:solidFill>
                <a:schemeClr val="tx1"/>
              </a:solidFill>
              <a:hlinkClick xmlns:r="http://schemas.openxmlformats.org/officeDocument/2006/relationships" r:id="rId12">
                <a:extLst>
                  <a:ext uri="{A12FA001-AC4F-418D-AE19-62706E023703}">
                    <ahyp:hlinkClr xmlns:ahyp="http://schemas.microsoft.com/office/drawing/2018/hyperlinkcolor" val="tx"/>
                  </a:ext>
                </a:extLst>
              </a:hlinkClick>
            </a:rPr>
            <a:t>Updated trust-level benchmark reports</a:t>
          </a:r>
          <a:endParaRPr lang="en-GB" sz="1200" u="sng" kern="1200" dirty="0">
            <a:solidFill>
              <a:schemeClr val="tx1"/>
            </a:solidFill>
          </a:endParaRPr>
        </a:p>
      </dsp:txBody>
      <dsp:txXfrm>
        <a:off x="13707" y="3614119"/>
        <a:ext cx="10415161" cy="253385"/>
      </dsp:txXfrm>
    </dsp:sp>
    <dsp:sp modelId="{245B8500-14C3-4B6E-BA7A-067D6F52C8A3}">
      <dsp:nvSpPr>
        <dsp:cNvPr id="0" name=""/>
        <dsp:cNvSpPr/>
      </dsp:nvSpPr>
      <dsp:spPr>
        <a:xfrm>
          <a:off x="0" y="3915772"/>
          <a:ext cx="10442575" cy="2807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Universal glossary </a:t>
          </a:r>
          <a:endParaRPr lang="en-US" sz="1200" kern="1200" dirty="0">
            <a:solidFill>
              <a:schemeClr val="tx1"/>
            </a:solidFill>
            <a:latin typeface="Arial" panose="020B0604020202020204" pitchFamily="34" charset="0"/>
            <a:cs typeface="Arial" panose="020B0604020202020204" pitchFamily="34" charset="0"/>
          </a:endParaRPr>
        </a:p>
      </dsp:txBody>
      <dsp:txXfrm>
        <a:off x="13707" y="3929479"/>
        <a:ext cx="10415161" cy="2533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A6975-7D2A-445A-9789-FA2D72DD4FB1}" type="datetimeFigureOut">
              <a:rPr lang="en-GB" smtClean="0"/>
              <a:t>12/02/2026</a:t>
            </a:fld>
            <a:endParaRPr lang="en-GB"/>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942-400A-45BE-BEAB-1370B6009C2E}" type="datetimeFigureOut">
              <a:rPr lang="en-GB" smtClean="0"/>
              <a:t>12/02/2026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dirty="0"/>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CA1E1-6FC4-452F-BB26-766D58A6DB50}" type="slidenum">
              <a:rPr lang="en-GB" smtClean="0"/>
              <a:t>4</a:t>
            </a:fld>
            <a:endParaRPr lang="en-GB" dirty="0"/>
          </a:p>
        </p:txBody>
      </p:sp>
    </p:spTree>
    <p:extLst>
      <p:ext uri="{BB962C8B-B14F-4D97-AF65-F5344CB8AC3E}">
        <p14:creationId xmlns:p14="http://schemas.microsoft.com/office/powerpoint/2010/main" val="11604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7</a:t>
            </a:fld>
            <a:endParaRPr lang="en-GB" dirty="0"/>
          </a:p>
        </p:txBody>
      </p:sp>
    </p:spTree>
    <p:extLst>
      <p:ext uri="{BB962C8B-B14F-4D97-AF65-F5344CB8AC3E}">
        <p14:creationId xmlns:p14="http://schemas.microsoft.com/office/powerpoint/2010/main" val="284168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2D0E6-CC50-D923-6B5D-0BD43425A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3F29C-49D8-02A6-AECD-2E4A1B00B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422FC-3455-E3EE-325E-30E957FF33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84E477-9AC7-2B00-BA66-ABE6F8B7426C}"/>
              </a:ext>
            </a:extLst>
          </p:cNvPr>
          <p:cNvSpPr>
            <a:spLocks noGrp="1"/>
          </p:cNvSpPr>
          <p:nvPr>
            <p:ph type="sldNum" sz="quarter" idx="5"/>
          </p:nvPr>
        </p:nvSpPr>
        <p:spPr/>
        <p:txBody>
          <a:bodyPr/>
          <a:lstStyle/>
          <a:p>
            <a:fld id="{F760CD9E-D913-4CD1-93CA-74512890DE89}" type="slidenum">
              <a:rPr lang="en-GB" smtClean="0"/>
              <a:t>12</a:t>
            </a:fld>
            <a:endParaRPr lang="en-GB" dirty="0"/>
          </a:p>
        </p:txBody>
      </p:sp>
    </p:spTree>
    <p:extLst>
      <p:ext uri="{BB962C8B-B14F-4D97-AF65-F5344CB8AC3E}">
        <p14:creationId xmlns:p14="http://schemas.microsoft.com/office/powerpoint/2010/main" val="134566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715-06A1-BF56-CF20-18C301E03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E8F14-7F8E-BC2C-70E2-3A5398341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3671C-D23F-4252-E20F-E06DEAE782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0B0334-5713-0C1D-1862-1FD2C64DC877}"/>
              </a:ext>
            </a:extLst>
          </p:cNvPr>
          <p:cNvSpPr>
            <a:spLocks noGrp="1"/>
          </p:cNvSpPr>
          <p:nvPr>
            <p:ph type="sldNum" sz="quarter" idx="5"/>
          </p:nvPr>
        </p:nvSpPr>
        <p:spPr/>
        <p:txBody>
          <a:bodyPr/>
          <a:lstStyle/>
          <a:p>
            <a:fld id="{F760CD9E-D913-4CD1-93CA-74512890DE89}" type="slidenum">
              <a:rPr lang="en-GB" smtClean="0"/>
              <a:t>13</a:t>
            </a:fld>
            <a:endParaRPr lang="en-GB" dirty="0"/>
          </a:p>
        </p:txBody>
      </p:sp>
    </p:spTree>
    <p:extLst>
      <p:ext uri="{BB962C8B-B14F-4D97-AF65-F5344CB8AC3E}">
        <p14:creationId xmlns:p14="http://schemas.microsoft.com/office/powerpoint/2010/main" val="79463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14</a:t>
            </a:fld>
            <a:endParaRPr lang="en-GB" dirty="0"/>
          </a:p>
        </p:txBody>
      </p:sp>
    </p:spTree>
    <p:extLst>
      <p:ext uri="{BB962C8B-B14F-4D97-AF65-F5344CB8AC3E}">
        <p14:creationId xmlns:p14="http://schemas.microsoft.com/office/powerpoint/2010/main" val="296935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15</a:t>
            </a:fld>
            <a:endParaRPr lang="en-GB" dirty="0"/>
          </a:p>
        </p:txBody>
      </p:sp>
    </p:spTree>
    <p:extLst>
      <p:ext uri="{BB962C8B-B14F-4D97-AF65-F5344CB8AC3E}">
        <p14:creationId xmlns:p14="http://schemas.microsoft.com/office/powerpoint/2010/main" val="22747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16</a:t>
            </a:fld>
            <a:endParaRPr lang="en-GB" dirty="0"/>
          </a:p>
        </p:txBody>
      </p:sp>
    </p:spTree>
    <p:extLst>
      <p:ext uri="{BB962C8B-B14F-4D97-AF65-F5344CB8AC3E}">
        <p14:creationId xmlns:p14="http://schemas.microsoft.com/office/powerpoint/2010/main" val="182196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5D2E9-6F5E-F752-6740-4AAD5FA1E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C3068-3A28-D3E1-D832-FB3DB4893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BEBAE-8E3F-06DC-0A49-73F91E66BD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CD1B1A-B497-B52D-8F40-207804890F7D}"/>
              </a:ext>
            </a:extLst>
          </p:cNvPr>
          <p:cNvSpPr>
            <a:spLocks noGrp="1"/>
          </p:cNvSpPr>
          <p:nvPr>
            <p:ph type="sldNum" sz="quarter" idx="5"/>
          </p:nvPr>
        </p:nvSpPr>
        <p:spPr/>
        <p:txBody>
          <a:bodyPr/>
          <a:lstStyle/>
          <a:p>
            <a:fld id="{F760CD9E-D913-4CD1-93CA-74512890DE89}" type="slidenum">
              <a:rPr lang="en-GB" smtClean="0"/>
              <a:t>18</a:t>
            </a:fld>
            <a:endParaRPr lang="en-GB" dirty="0"/>
          </a:p>
        </p:txBody>
      </p:sp>
    </p:spTree>
    <p:extLst>
      <p:ext uri="{BB962C8B-B14F-4D97-AF65-F5344CB8AC3E}">
        <p14:creationId xmlns:p14="http://schemas.microsoft.com/office/powerpoint/2010/main" val="11283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26</a:t>
            </a:fld>
            <a:endParaRPr lang="en-GB" dirty="0"/>
          </a:p>
        </p:txBody>
      </p:sp>
    </p:spTree>
    <p:extLst>
      <p:ext uri="{BB962C8B-B14F-4D97-AF65-F5344CB8AC3E}">
        <p14:creationId xmlns:p14="http://schemas.microsoft.com/office/powerpoint/2010/main" val="254251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10" name="Picture 9" descr="Two men holding coffee cups&#10;&#10;Description automatically generated">
            <a:extLst>
              <a:ext uri="{FF2B5EF4-FFF2-40B4-BE49-F238E27FC236}">
                <a16:creationId xmlns:a16="http://schemas.microsoft.com/office/drawing/2014/main" id="{A288B829-0994-2BCA-B180-C66797302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77" y="-2007112"/>
            <a:ext cx="7855656" cy="7855656"/>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err="1">
                <a:solidFill>
                  <a:schemeClr val="tx1"/>
                </a:solidFill>
                <a:latin typeface="+mn-lt"/>
                <a:cs typeface="Arial" panose="020B0604020202020204" pitchFamily="34" charset="0"/>
              </a:rPr>
              <a:t>info@pickereurope.ac.uk</a:t>
            </a:r>
            <a:r>
              <a:rPr lang="en-GB" sz="1100" b="0" dirty="0">
                <a:solidFill>
                  <a:schemeClr val="tx1"/>
                </a:solidFill>
                <a:latin typeface="+mn-lt"/>
                <a:cs typeface="Arial" panose="020B0604020202020204" pitchFamily="34" charset="0"/>
              </a:rPr>
              <a:t>     </a:t>
            </a:r>
          </a:p>
          <a:p>
            <a:pPr>
              <a:spcBef>
                <a:spcPts val="0"/>
              </a:spcBef>
            </a:pPr>
            <a:r>
              <a:rPr lang="en-GB" sz="1100" b="0" dirty="0">
                <a:solidFill>
                  <a:schemeClr val="tx1"/>
                </a:solidFill>
                <a:latin typeface="+mn-lt"/>
                <a:cs typeface="Arial" panose="020B0604020202020204" pitchFamily="34" charset="0"/>
              </a:rPr>
              <a:t>https://</a:t>
            </a:r>
            <a:r>
              <a:rPr lang="en-GB" sz="1100" b="0" dirty="0" err="1">
                <a:solidFill>
                  <a:schemeClr val="tx1"/>
                </a:solidFill>
                <a:latin typeface="+mn-lt"/>
                <a:cs typeface="Arial" panose="020B0604020202020204" pitchFamily="34" charset="0"/>
              </a:rPr>
              <a:t>picker.org</a:t>
            </a:r>
            <a:endParaRPr lang="en-GB" sz="1100" b="0" dirty="0">
              <a:solidFill>
                <a:schemeClr val="tx1"/>
              </a:solidFill>
              <a:latin typeface="+mn-lt"/>
              <a:cs typeface="Arial" panose="020B0604020202020204" pitchFamily="34" charset="0"/>
            </a:endParaRP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E75D-5E60-5A06-6C8B-2348C8D1A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D1DB0-2A92-0D49-0DEB-1BE2EA53F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9131F-A424-195A-5534-D2881391C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33DA03-5698-1394-CB6F-E232DE989D3C}"/>
              </a:ext>
            </a:extLst>
          </p:cNvPr>
          <p:cNvSpPr>
            <a:spLocks noGrp="1"/>
          </p:cNvSpPr>
          <p:nvPr>
            <p:ph type="dt" sz="half" idx="10"/>
          </p:nvPr>
        </p:nvSpPr>
        <p:spPr/>
        <p:txBody>
          <a:bodyPr/>
          <a:lstStyle/>
          <a:p>
            <a:fld id="{3D042841-DECB-4756-A8D6-75B816E60394}" type="datetimeFigureOut">
              <a:rPr lang="en-GB" smtClean="0"/>
              <a:t>12/02/2026</a:t>
            </a:fld>
            <a:endParaRPr lang="en-GB" dirty="0"/>
          </a:p>
        </p:txBody>
      </p:sp>
      <p:sp>
        <p:nvSpPr>
          <p:cNvPr id="6" name="Footer Placeholder 5">
            <a:extLst>
              <a:ext uri="{FF2B5EF4-FFF2-40B4-BE49-F238E27FC236}">
                <a16:creationId xmlns:a16="http://schemas.microsoft.com/office/drawing/2014/main" id="{A5BE2B27-62BF-7A21-741A-AA29ED9AF5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0F7731-8FAD-260A-4628-1F15B4CF013A}"/>
              </a:ext>
            </a:extLst>
          </p:cNvPr>
          <p:cNvSpPr>
            <a:spLocks noGrp="1"/>
          </p:cNvSpPr>
          <p:nvPr>
            <p:ph type="sldNum" sz="quarter" idx="12"/>
          </p:nvPr>
        </p:nvSpPr>
        <p:spPr/>
        <p:txBody>
          <a:bodyPr/>
          <a:lstStyle/>
          <a:p>
            <a:fld id="{90BEEC74-1992-46C4-8A59-8145ECD20EDA}" type="slidenum">
              <a:rPr lang="en-GB" smtClean="0"/>
              <a:t>‹#›</a:t>
            </a:fld>
            <a:endParaRPr lang="en-GB" dirty="0"/>
          </a:p>
        </p:txBody>
      </p:sp>
    </p:spTree>
    <p:extLst>
      <p:ext uri="{BB962C8B-B14F-4D97-AF65-F5344CB8AC3E}">
        <p14:creationId xmlns:p14="http://schemas.microsoft.com/office/powerpoint/2010/main" val="84174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dirty="0"/>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dirty="0"/>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dirty="0"/>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 id="2147483708" r:id="rId18"/>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nhssurveys.org/surveys/survey/03-urgent-emergency-care/" TargetMode="Externa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hyperlink" Target="https://nhssurveys.org/survey-instructions/publicising-survey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3-urgent-emergency-care/"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s://nhssurveys.org/surveys/survey/03-urgent-emergency-care/"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hyperlink" Target="https://nhssurveys.org/surveys/survey/03-urgent-emergency-ca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10.xml"/><Relationship Id="rId5" Type="http://schemas.openxmlformats.org/officeDocument/2006/relationships/hyperlink" Target="https://nhssurveys.org/surveys/survey/03-urgent-emergency-care/" TargetMode="External"/><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0.xml"/><Relationship Id="rId4" Type="http://schemas.openxmlformats.org/officeDocument/2006/relationships/hyperlink" Target="https://nhssurveys.org/surveys/survey/03-urgent-emergency-care/"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nhssurveys.org/survey-instructions/" TargetMode="Externa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nhssurveys.org/surveys/survey/03-urgent-emergency-care/"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hyperlink" Target="mailto:inpatient@surveycoordination.com"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nhssurveys.org/surveys/survey/03-urgent-emergency-care/"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42246E-968D-95EB-12B5-8ECA869B0ADB}"/>
              </a:ext>
            </a:extLst>
          </p:cNvPr>
          <p:cNvSpPr>
            <a:spLocks noGrp="1"/>
          </p:cNvSpPr>
          <p:nvPr>
            <p:ph type="ctrTitle"/>
          </p:nvPr>
        </p:nvSpPr>
        <p:spPr>
          <a:xfrm>
            <a:off x="517526" y="489480"/>
            <a:ext cx="5578474" cy="1384995"/>
          </a:xfrm>
        </p:spPr>
        <p:txBody>
          <a:bodyPr/>
          <a:lstStyle/>
          <a:p>
            <a:r>
              <a:rPr lang="en-GB" dirty="0"/>
              <a:t>2026 Urgent and Emergency Care Survey </a:t>
            </a:r>
            <a:br>
              <a:rPr lang="en-GB" dirty="0"/>
            </a:br>
            <a:r>
              <a:rPr lang="en-GB" dirty="0"/>
              <a:t>(UEC26)</a:t>
            </a:r>
          </a:p>
        </p:txBody>
      </p:sp>
      <p:sp>
        <p:nvSpPr>
          <p:cNvPr id="5" name="Subtitle 2">
            <a:extLst>
              <a:ext uri="{FF2B5EF4-FFF2-40B4-BE49-F238E27FC236}">
                <a16:creationId xmlns:a16="http://schemas.microsoft.com/office/drawing/2014/main" id="{7DCD90DD-9FBB-0ECA-A677-7447C7FB8034}"/>
              </a:ext>
            </a:extLst>
          </p:cNvPr>
          <p:cNvSpPr>
            <a:spLocks noGrp="1"/>
          </p:cNvSpPr>
          <p:nvPr>
            <p:ph type="subTitle" idx="1"/>
          </p:nvPr>
        </p:nvSpPr>
        <p:spPr>
          <a:xfrm>
            <a:off x="517525" y="2114582"/>
            <a:ext cx="5578474" cy="779802"/>
          </a:xfrm>
        </p:spPr>
        <p:txBody>
          <a:bodyPr/>
          <a:lstStyle/>
          <a:p>
            <a:r>
              <a:rPr lang="en-GB" dirty="0"/>
              <a:t>Trust Webinar 2</a:t>
            </a:r>
          </a:p>
          <a:p>
            <a:r>
              <a:rPr lang="en-GB" dirty="0"/>
              <a:t>Thursday 12</a:t>
            </a:r>
            <a:r>
              <a:rPr lang="en-GB" baseline="30000" dirty="0"/>
              <a:t>th</a:t>
            </a:r>
            <a:r>
              <a:rPr lang="en-GB" dirty="0"/>
              <a:t> February, 11am – 12:30pm</a:t>
            </a:r>
          </a:p>
        </p:txBody>
      </p:sp>
    </p:spTree>
    <p:extLst>
      <p:ext uri="{BB962C8B-B14F-4D97-AF65-F5344CB8AC3E}">
        <p14:creationId xmlns:p14="http://schemas.microsoft.com/office/powerpoint/2010/main" val="399485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0515D-E0F0-B743-47CC-327A7E8AD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33158-CC55-62AB-BF13-9CC102EE8332}"/>
              </a:ext>
            </a:extLst>
          </p:cNvPr>
          <p:cNvSpPr>
            <a:spLocks noGrp="1"/>
          </p:cNvSpPr>
          <p:nvPr>
            <p:ph type="title"/>
          </p:nvPr>
        </p:nvSpPr>
        <p:spPr/>
        <p:txBody>
          <a:bodyPr/>
          <a:lstStyle/>
          <a:p>
            <a:r>
              <a:rPr lang="en-GB" dirty="0"/>
              <a:t>Common sampling errors</a:t>
            </a:r>
          </a:p>
        </p:txBody>
      </p:sp>
      <p:sp>
        <p:nvSpPr>
          <p:cNvPr id="4" name="Content Placeholder 2">
            <a:extLst>
              <a:ext uri="{FF2B5EF4-FFF2-40B4-BE49-F238E27FC236}">
                <a16:creationId xmlns:a16="http://schemas.microsoft.com/office/drawing/2014/main" id="{A7CDE4E9-FEB1-F798-DE2B-3F583A00A465}"/>
              </a:ext>
            </a:extLst>
          </p:cNvPr>
          <p:cNvSpPr txBox="1">
            <a:spLocks/>
          </p:cNvSpPr>
          <p:nvPr/>
        </p:nvSpPr>
        <p:spPr>
          <a:xfrm>
            <a:off x="516834" y="1271245"/>
            <a:ext cx="11156053" cy="331132"/>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dirty="0">
                <a:solidFill>
                  <a:schemeClr val="tx1"/>
                </a:solidFill>
              </a:rPr>
              <a:t>Below are a list of checks that should be done before you submit your sample to your approved contractor or to the SCC:</a:t>
            </a:r>
          </a:p>
          <a:p>
            <a:pPr lvl="1"/>
            <a:endParaRPr lang="en-GB" sz="1200" dirty="0">
              <a:solidFill>
                <a:schemeClr val="tx1"/>
              </a:solidFill>
            </a:endParaRPr>
          </a:p>
          <a:p>
            <a:pPr marL="0" lvl="1" indent="0">
              <a:buNone/>
            </a:pPr>
            <a:endParaRPr lang="en-GB" sz="1200" dirty="0">
              <a:solidFill>
                <a:schemeClr val="tx1"/>
              </a:solidFill>
            </a:endParaRPr>
          </a:p>
          <a:p>
            <a:endParaRPr lang="en-GB" sz="1600" dirty="0"/>
          </a:p>
        </p:txBody>
      </p:sp>
      <p:graphicFrame>
        <p:nvGraphicFramePr>
          <p:cNvPr id="5" name="TextBox 7">
            <a:extLst>
              <a:ext uri="{FF2B5EF4-FFF2-40B4-BE49-F238E27FC236}">
                <a16:creationId xmlns:a16="http://schemas.microsoft.com/office/drawing/2014/main" id="{A9F3C656-D41E-71EF-F1D4-96E4049AEB7C}"/>
              </a:ext>
            </a:extLst>
          </p:cNvPr>
          <p:cNvGraphicFramePr/>
          <p:nvPr>
            <p:extLst>
              <p:ext uri="{D42A27DB-BD31-4B8C-83A1-F6EECF244321}">
                <p14:modId xmlns:p14="http://schemas.microsoft.com/office/powerpoint/2010/main" val="2542557533"/>
              </p:ext>
            </p:extLst>
          </p:nvPr>
        </p:nvGraphicFramePr>
        <p:xfrm>
          <a:off x="630874" y="1602377"/>
          <a:ext cx="10442575" cy="4476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BFA11325-C4B0-3931-0DF1-6B28955EB63B}"/>
              </a:ext>
            </a:extLst>
          </p:cNvPr>
          <p:cNvSpPr txBox="1">
            <a:spLocks/>
          </p:cNvSpPr>
          <p:nvPr/>
        </p:nvSpPr>
        <p:spPr>
          <a:xfrm>
            <a:off x="630874" y="6202954"/>
            <a:ext cx="11156053" cy="331132"/>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dirty="0">
                <a:solidFill>
                  <a:schemeClr val="tx1"/>
                </a:solidFill>
              </a:rPr>
              <a:t>For further information, please refer to the Sampling Instructions document on the </a:t>
            </a:r>
            <a:r>
              <a:rPr lang="en-GB" sz="1200" dirty="0">
                <a:hlinkClick r:id="rId7"/>
              </a:rPr>
              <a:t>NHS patient surveys website</a:t>
            </a:r>
            <a:r>
              <a:rPr lang="en-GB" sz="1200" dirty="0"/>
              <a:t>.</a:t>
            </a:r>
            <a:r>
              <a:rPr lang="en-GB" sz="1200" dirty="0">
                <a:solidFill>
                  <a:schemeClr val="tx1"/>
                </a:solidFill>
              </a:rPr>
              <a:t> </a:t>
            </a:r>
          </a:p>
          <a:p>
            <a:pPr lvl="1"/>
            <a:endParaRPr lang="en-GB" sz="1200" dirty="0">
              <a:solidFill>
                <a:schemeClr val="tx1"/>
              </a:solidFill>
            </a:endParaRPr>
          </a:p>
          <a:p>
            <a:pPr marL="0" lvl="1" indent="0">
              <a:buNone/>
            </a:pPr>
            <a:endParaRPr lang="en-GB" sz="1200" dirty="0">
              <a:solidFill>
                <a:schemeClr val="tx1"/>
              </a:solidFill>
            </a:endParaRPr>
          </a:p>
          <a:p>
            <a:endParaRPr lang="en-GB" sz="1600" dirty="0"/>
          </a:p>
        </p:txBody>
      </p:sp>
    </p:spTree>
    <p:extLst>
      <p:ext uri="{BB962C8B-B14F-4D97-AF65-F5344CB8AC3E}">
        <p14:creationId xmlns:p14="http://schemas.microsoft.com/office/powerpoint/2010/main" val="80832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3AD09-9B60-C4A5-7929-5F4934EE4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C9AF4-30DF-F76C-AB2A-D5FDB5D2DC61}"/>
              </a:ext>
            </a:extLst>
          </p:cNvPr>
          <p:cNvSpPr>
            <a:spLocks noGrp="1"/>
          </p:cNvSpPr>
          <p:nvPr>
            <p:ph type="title"/>
          </p:nvPr>
        </p:nvSpPr>
        <p:spPr/>
        <p:txBody>
          <a:bodyPr/>
          <a:lstStyle/>
          <a:p>
            <a:r>
              <a:rPr lang="en-GB" dirty="0"/>
              <a:t>Patient facing materials</a:t>
            </a:r>
          </a:p>
        </p:txBody>
      </p:sp>
    </p:spTree>
    <p:extLst>
      <p:ext uri="{BB962C8B-B14F-4D97-AF65-F5344CB8AC3E}">
        <p14:creationId xmlns:p14="http://schemas.microsoft.com/office/powerpoint/2010/main" val="94526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CFE6-F7C1-F523-37EF-A1E1D850BD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BA3B9B5-87EC-3AC0-94E0-77A11D0121A6}"/>
              </a:ext>
            </a:extLst>
          </p:cNvPr>
          <p:cNvSpPr/>
          <p:nvPr/>
        </p:nvSpPr>
        <p:spPr>
          <a:xfrm>
            <a:off x="10615750" y="6035040"/>
            <a:ext cx="1402080" cy="705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C1579E3-3A12-7E49-1241-49CD13A48831}"/>
              </a:ext>
            </a:extLst>
          </p:cNvPr>
          <p:cNvSpPr>
            <a:spLocks noGrp="1"/>
          </p:cNvSpPr>
          <p:nvPr>
            <p:ph type="title"/>
          </p:nvPr>
        </p:nvSpPr>
        <p:spPr/>
        <p:txBody>
          <a:bodyPr/>
          <a:lstStyle/>
          <a:p>
            <a:r>
              <a:rPr lang="en-GB" dirty="0"/>
              <a:t>Patient communication: updates (1)</a:t>
            </a:r>
          </a:p>
        </p:txBody>
      </p:sp>
      <p:sp>
        <p:nvSpPr>
          <p:cNvPr id="4" name="Content Placeholder 2">
            <a:extLst>
              <a:ext uri="{FF2B5EF4-FFF2-40B4-BE49-F238E27FC236}">
                <a16:creationId xmlns:a16="http://schemas.microsoft.com/office/drawing/2014/main" id="{3F87E105-44F1-5F90-99F1-EC2371EB93C5}"/>
              </a:ext>
            </a:extLst>
          </p:cNvPr>
          <p:cNvSpPr txBox="1">
            <a:spLocks/>
          </p:cNvSpPr>
          <p:nvPr/>
        </p:nvSpPr>
        <p:spPr>
          <a:xfrm>
            <a:off x="793019" y="1271245"/>
            <a:ext cx="10879868"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7B4E"/>
              </a:buClr>
            </a:pPr>
            <a:r>
              <a:rPr lang="en-GB" sz="1400" dirty="0">
                <a:solidFill>
                  <a:srgbClr val="4D4D4D"/>
                </a:solidFill>
                <a:latin typeface="Arial" panose="020B0604020202020204" pitchFamily="34" charset="0"/>
              </a:rPr>
              <a:t>Minimal changes were made to the patient facing materials to improve clarity, following feedback from stakeholder consultations and patient interviews throughout the development phase from September 2025 – February 2026.</a:t>
            </a:r>
          </a:p>
          <a:p>
            <a:pPr lvl="1">
              <a:buClr>
                <a:srgbClr val="007B4E"/>
              </a:buClr>
            </a:pPr>
            <a:endParaRPr lang="en-GB" sz="1400" dirty="0">
              <a:solidFill>
                <a:srgbClr val="4D4D4D"/>
              </a:solidFill>
              <a:latin typeface="Arial" panose="020B0604020202020204" pitchFamily="34" charset="0"/>
            </a:endParaRPr>
          </a:p>
          <a:p>
            <a:pPr lvl="1">
              <a:buClr>
                <a:srgbClr val="007B4E"/>
              </a:buClr>
            </a:pPr>
            <a:r>
              <a:rPr lang="en-GB" sz="1600" b="1" dirty="0">
                <a:solidFill>
                  <a:schemeClr val="tx2"/>
                </a:solidFill>
                <a:latin typeface="Arial" panose="020B0604020202020204" pitchFamily="34" charset="0"/>
              </a:rPr>
              <a:t>Mailing letters:</a:t>
            </a:r>
          </a:p>
          <a:p>
            <a:pPr lvl="2"/>
            <a:r>
              <a:rPr lang="en-GB" sz="1400" b="1" dirty="0">
                <a:solidFill>
                  <a:schemeClr val="tx1"/>
                </a:solidFill>
              </a:rPr>
              <a:t>Mailing letter 2</a:t>
            </a:r>
            <a:r>
              <a:rPr lang="en-GB" sz="1400" dirty="0">
                <a:solidFill>
                  <a:schemeClr val="tx1"/>
                </a:solidFill>
              </a:rPr>
              <a:t> – the standard second page with FAQs has been added  e.g. “Why have I been invited to take part?”.</a:t>
            </a:r>
          </a:p>
          <a:p>
            <a:pPr lvl="2"/>
            <a:r>
              <a:rPr lang="en-GB" sz="1400" b="1" dirty="0">
                <a:solidFill>
                  <a:schemeClr val="tx1"/>
                </a:solidFill>
              </a:rPr>
              <a:t>Mailing letter 3 </a:t>
            </a:r>
            <a:r>
              <a:rPr lang="en-GB" sz="1400" dirty="0">
                <a:solidFill>
                  <a:schemeClr val="tx1"/>
                </a:solidFill>
              </a:rPr>
              <a:t>– reference to ‘month’ in the first paragraph has been removed as feedback noted that mailing dates can vary across trusts and can span two months. This change has aligned the text with other surveys, such as CYP, which uses more general phrasing like “I recently wrote to you” without specifying the month.</a:t>
            </a:r>
          </a:p>
          <a:p>
            <a:pPr lvl="2"/>
            <a:r>
              <a:rPr lang="en-GB" sz="1400" b="1" dirty="0">
                <a:solidFill>
                  <a:schemeClr val="tx1"/>
                </a:solidFill>
              </a:rPr>
              <a:t>SMS invitation</a:t>
            </a:r>
            <a:r>
              <a:rPr lang="en-GB" sz="1400" dirty="0">
                <a:solidFill>
                  <a:schemeClr val="tx1"/>
                </a:solidFill>
              </a:rPr>
              <a:t> – a note was added to the </a:t>
            </a:r>
            <a:r>
              <a:rPr lang="en-GB" sz="1400" b="1" dirty="0">
                <a:solidFill>
                  <a:schemeClr val="tx1"/>
                </a:solidFill>
              </a:rPr>
              <a:t>first mailing letter </a:t>
            </a:r>
            <a:r>
              <a:rPr lang="en-GB" sz="1400" dirty="0">
                <a:solidFill>
                  <a:schemeClr val="tx1"/>
                </a:solidFill>
              </a:rPr>
              <a:t>to highlight that an SMS invitation may also be received to participate online.</a:t>
            </a:r>
          </a:p>
          <a:p>
            <a:pPr lvl="2"/>
            <a:r>
              <a:rPr lang="en-GB" sz="1400" b="1" dirty="0">
                <a:solidFill>
                  <a:schemeClr val="tx1"/>
                </a:solidFill>
              </a:rPr>
              <a:t>FAQs second page (all letters) </a:t>
            </a:r>
            <a:r>
              <a:rPr lang="en-GB" sz="1400" dirty="0">
                <a:solidFill>
                  <a:schemeClr val="tx1"/>
                </a:solidFill>
              </a:rPr>
              <a:t>– additional wording added regarding sharing of information with national bodies, for extra transparency on data usage. To align with CMH24.</a:t>
            </a:r>
          </a:p>
          <a:p>
            <a:pPr lvl="2"/>
            <a:r>
              <a:rPr lang="en-GB" sz="1400" dirty="0">
                <a:solidFill>
                  <a:schemeClr val="tx1"/>
                </a:solidFill>
              </a:rPr>
              <a:t>Other minor wording and/or spacing amends made for clarity.</a:t>
            </a:r>
          </a:p>
          <a:p>
            <a:pPr marL="341100" lvl="2" indent="0">
              <a:buNone/>
            </a:pPr>
            <a:endParaRPr lang="en-GB" sz="1400" dirty="0"/>
          </a:p>
          <a:p>
            <a:pPr lvl="1">
              <a:buClr>
                <a:srgbClr val="007B4E"/>
              </a:buClr>
            </a:pPr>
            <a:r>
              <a:rPr lang="en-GB" sz="1600" b="1" dirty="0">
                <a:solidFill>
                  <a:schemeClr val="tx2"/>
                </a:solidFill>
                <a:latin typeface="Arial" panose="020B0604020202020204" pitchFamily="34" charset="0"/>
              </a:rPr>
              <a:t>SMS guidance:</a:t>
            </a:r>
          </a:p>
          <a:p>
            <a:pPr lvl="2"/>
            <a:r>
              <a:rPr lang="en-GB" sz="1400" dirty="0">
                <a:solidFill>
                  <a:schemeClr val="tx1"/>
                </a:solidFill>
              </a:rPr>
              <a:t>Mailing contact days updated following updates to contact approach.</a:t>
            </a:r>
          </a:p>
          <a:p>
            <a:pPr lvl="2"/>
            <a:r>
              <a:rPr lang="en-GB" sz="1400" dirty="0"/>
              <a:t>“Your survey ID” changed to “Your survey number” to align with wording included on other patient materials, e.g. mailing letters.</a:t>
            </a:r>
          </a:p>
          <a:p>
            <a:pPr lvl="1"/>
            <a:endParaRPr lang="en-GB" sz="1400" dirty="0"/>
          </a:p>
          <a:p>
            <a:pPr marL="0" lvl="1" indent="0">
              <a:buNone/>
            </a:pPr>
            <a:endParaRPr lang="en-GB" sz="1400" dirty="0"/>
          </a:p>
        </p:txBody>
      </p:sp>
      <p:pic>
        <p:nvPicPr>
          <p:cNvPr id="3" name="Graphic 2" descr="Open envelope with solid fill">
            <a:extLst>
              <a:ext uri="{FF2B5EF4-FFF2-40B4-BE49-F238E27FC236}">
                <a16:creationId xmlns:a16="http://schemas.microsoft.com/office/drawing/2014/main" id="{99D5A46A-970E-4B82-C9AF-DFB19B144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56" y="2196210"/>
            <a:ext cx="685921" cy="685921"/>
          </a:xfrm>
          <a:prstGeom prst="rect">
            <a:avLst/>
          </a:prstGeom>
        </p:spPr>
      </p:pic>
      <p:pic>
        <p:nvPicPr>
          <p:cNvPr id="6" name="Graphic 5" descr="Phone Vibration with solid fill">
            <a:extLst>
              <a:ext uri="{FF2B5EF4-FFF2-40B4-BE49-F238E27FC236}">
                <a16:creationId xmlns:a16="http://schemas.microsoft.com/office/drawing/2014/main" id="{80DA3F63-97FF-4608-2C74-1D721CC67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56" y="5499039"/>
            <a:ext cx="685921" cy="685921"/>
          </a:xfrm>
          <a:prstGeom prst="rect">
            <a:avLst/>
          </a:prstGeom>
        </p:spPr>
      </p:pic>
    </p:spTree>
    <p:extLst>
      <p:ext uri="{BB962C8B-B14F-4D97-AF65-F5344CB8AC3E}">
        <p14:creationId xmlns:p14="http://schemas.microsoft.com/office/powerpoint/2010/main" val="101942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C950-16DA-976F-D016-36A2B0F9F7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3C2837-9A15-E079-A94C-F973B530A310}"/>
              </a:ext>
            </a:extLst>
          </p:cNvPr>
          <p:cNvSpPr/>
          <p:nvPr/>
        </p:nvSpPr>
        <p:spPr>
          <a:xfrm>
            <a:off x="10615750" y="6035040"/>
            <a:ext cx="1402080" cy="705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54E83A9-C923-00FA-DA39-8A47139C84F3}"/>
              </a:ext>
            </a:extLst>
          </p:cNvPr>
          <p:cNvSpPr>
            <a:spLocks noGrp="1"/>
          </p:cNvSpPr>
          <p:nvPr>
            <p:ph type="title"/>
          </p:nvPr>
        </p:nvSpPr>
        <p:spPr/>
        <p:txBody>
          <a:bodyPr/>
          <a:lstStyle/>
          <a:p>
            <a:r>
              <a:rPr lang="en-GB" dirty="0"/>
              <a:t>Patient communication: updates (2)</a:t>
            </a:r>
          </a:p>
        </p:txBody>
      </p:sp>
      <p:sp>
        <p:nvSpPr>
          <p:cNvPr id="4" name="Content Placeholder 2">
            <a:extLst>
              <a:ext uri="{FF2B5EF4-FFF2-40B4-BE49-F238E27FC236}">
                <a16:creationId xmlns:a16="http://schemas.microsoft.com/office/drawing/2014/main" id="{F64A9C5F-A036-8E68-08BF-27F19033020D}"/>
              </a:ext>
            </a:extLst>
          </p:cNvPr>
          <p:cNvSpPr txBox="1">
            <a:spLocks/>
          </p:cNvSpPr>
          <p:nvPr/>
        </p:nvSpPr>
        <p:spPr>
          <a:xfrm>
            <a:off x="793019" y="1271245"/>
            <a:ext cx="10879868"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7B4E"/>
              </a:buClr>
            </a:pPr>
            <a:r>
              <a:rPr lang="en-GB" sz="1400" dirty="0">
                <a:solidFill>
                  <a:srgbClr val="4D4D4D"/>
                </a:solidFill>
                <a:latin typeface="Arial" panose="020B0604020202020204" pitchFamily="34" charset="0"/>
              </a:rPr>
              <a:t>Minimal changes were made to the patient facing materials to improve clarity, following feedback from stakeholder consultations and patient interviews throughout the development phase from Sept 2025 – Feb 2026.</a:t>
            </a:r>
          </a:p>
          <a:p>
            <a:pPr lvl="1">
              <a:buClr>
                <a:srgbClr val="007B4E"/>
              </a:buClr>
            </a:pPr>
            <a:endParaRPr lang="en-GB" sz="1400" dirty="0">
              <a:solidFill>
                <a:srgbClr val="4D4D4D"/>
              </a:solidFill>
              <a:latin typeface="Arial" panose="020B0604020202020204" pitchFamily="34" charset="0"/>
            </a:endParaRPr>
          </a:p>
          <a:p>
            <a:pPr lvl="1">
              <a:buClr>
                <a:srgbClr val="007B4E"/>
              </a:buClr>
            </a:pPr>
            <a:r>
              <a:rPr lang="en-GB" sz="1600" b="1" dirty="0">
                <a:solidFill>
                  <a:schemeClr val="tx2"/>
                </a:solidFill>
                <a:latin typeface="Arial" panose="020B0604020202020204" pitchFamily="34" charset="0"/>
              </a:rPr>
              <a:t>Multi-language sheet (MLS)</a:t>
            </a:r>
          </a:p>
          <a:p>
            <a:pPr lvl="2"/>
            <a:r>
              <a:rPr lang="en-GB" sz="1400" dirty="0">
                <a:solidFill>
                  <a:schemeClr val="tx1"/>
                </a:solidFill>
              </a:rPr>
              <a:t>The multi-language sheet and online survey languages have been reviewed based on the 2021 census for commonly spoken languages in England by the Office of National Statistics, and the following changes will be made for UEC26:</a:t>
            </a:r>
          </a:p>
          <a:p>
            <a:pPr lvl="3"/>
            <a:r>
              <a:rPr lang="en-GB" sz="1400" dirty="0">
                <a:solidFill>
                  <a:schemeClr val="tx1"/>
                </a:solidFill>
              </a:rPr>
              <a:t>Romanian will be added to the multi-language sheet as an online survey language option. </a:t>
            </a:r>
          </a:p>
          <a:p>
            <a:pPr lvl="3"/>
            <a:r>
              <a:rPr lang="en-GB" sz="1400" dirty="0">
                <a:solidFill>
                  <a:schemeClr val="tx1"/>
                </a:solidFill>
              </a:rPr>
              <a:t>French will be removed as an online survey language option but will remain on the multi-language sheet as a translator-assisted option available by phone. </a:t>
            </a:r>
          </a:p>
          <a:p>
            <a:pPr lvl="3"/>
            <a:r>
              <a:rPr lang="en-GB" sz="1400" dirty="0">
                <a:solidFill>
                  <a:schemeClr val="tx1"/>
                </a:solidFill>
              </a:rPr>
              <a:t>Thai will be removed from the multi-language sheet.</a:t>
            </a:r>
          </a:p>
          <a:p>
            <a:pPr lvl="3"/>
            <a:r>
              <a:rPr lang="en-GB" sz="1400" dirty="0">
                <a:solidFill>
                  <a:schemeClr val="tx1"/>
                </a:solidFill>
              </a:rPr>
              <a:t>All other languages offered for the online survey will remain the same as UEC24: </a:t>
            </a:r>
            <a:r>
              <a:rPr lang="en-GB" sz="1400" dirty="0"/>
              <a:t>Arabic, Bengali, Gujarati, Polish, Portuguese, Punjabi, Spanish and Urdu. BSL videos will also be provided for all questions for patients who require this.</a:t>
            </a:r>
          </a:p>
          <a:p>
            <a:pPr lvl="3"/>
            <a:r>
              <a:rPr lang="en-GB" sz="1400" dirty="0"/>
              <a:t>Additionally, patients will be able to access a translator via the phone in multiple languages.</a:t>
            </a:r>
          </a:p>
          <a:p>
            <a:pPr lvl="2"/>
            <a:endParaRPr lang="en-GB" sz="1400" dirty="0"/>
          </a:p>
          <a:p>
            <a:pPr lvl="1"/>
            <a:endParaRPr lang="en-GB" sz="1400" dirty="0"/>
          </a:p>
        </p:txBody>
      </p:sp>
      <p:pic>
        <p:nvPicPr>
          <p:cNvPr id="7" name="Graphic 6" descr="Document with solid fill">
            <a:extLst>
              <a:ext uri="{FF2B5EF4-FFF2-40B4-BE49-F238E27FC236}">
                <a16:creationId xmlns:a16="http://schemas.microsoft.com/office/drawing/2014/main" id="{D98C719A-4367-D6E3-71E5-C6E389914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98" y="2060702"/>
            <a:ext cx="685921" cy="685921"/>
          </a:xfrm>
          <a:prstGeom prst="rect">
            <a:avLst/>
          </a:prstGeom>
        </p:spPr>
      </p:pic>
    </p:spTree>
    <p:extLst>
      <p:ext uri="{BB962C8B-B14F-4D97-AF65-F5344CB8AC3E}">
        <p14:creationId xmlns:p14="http://schemas.microsoft.com/office/powerpoint/2010/main" val="84060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CAB0-47CF-E459-D3B6-C44150D14061}"/>
              </a:ext>
            </a:extLst>
          </p:cNvPr>
          <p:cNvSpPr>
            <a:spLocks noGrp="1"/>
          </p:cNvSpPr>
          <p:nvPr>
            <p:ph type="title"/>
          </p:nvPr>
        </p:nvSpPr>
        <p:spPr/>
        <p:txBody>
          <a:bodyPr/>
          <a:lstStyle/>
          <a:p>
            <a:r>
              <a:rPr lang="en-GB" dirty="0"/>
              <a:t>Other survey materials: publicity toolkit (1)</a:t>
            </a:r>
          </a:p>
        </p:txBody>
      </p:sp>
      <p:grpSp>
        <p:nvGrpSpPr>
          <p:cNvPr id="4" name="Group 3">
            <a:extLst>
              <a:ext uri="{FF2B5EF4-FFF2-40B4-BE49-F238E27FC236}">
                <a16:creationId xmlns:a16="http://schemas.microsoft.com/office/drawing/2014/main" id="{ABB2BB2C-12D0-77B0-28A9-6262A7D3CADD}"/>
              </a:ext>
            </a:extLst>
          </p:cNvPr>
          <p:cNvGrpSpPr/>
          <p:nvPr/>
        </p:nvGrpSpPr>
        <p:grpSpPr>
          <a:xfrm>
            <a:off x="8176402" y="2395545"/>
            <a:ext cx="3642067" cy="3446455"/>
            <a:chOff x="8176402" y="1592263"/>
            <a:chExt cx="3642067" cy="3446455"/>
          </a:xfrm>
        </p:grpSpPr>
        <p:grpSp>
          <p:nvGrpSpPr>
            <p:cNvPr id="5" name="Group 4">
              <a:extLst>
                <a:ext uri="{FF2B5EF4-FFF2-40B4-BE49-F238E27FC236}">
                  <a16:creationId xmlns:a16="http://schemas.microsoft.com/office/drawing/2014/main" id="{3BA1903E-89A8-72A5-8446-9F9D4867D877}"/>
                </a:ext>
              </a:extLst>
            </p:cNvPr>
            <p:cNvGrpSpPr/>
            <p:nvPr/>
          </p:nvGrpSpPr>
          <p:grpSpPr>
            <a:xfrm>
              <a:off x="8176402" y="1592263"/>
              <a:ext cx="3642067" cy="3446455"/>
              <a:chOff x="8226084" y="3082135"/>
              <a:chExt cx="3642067" cy="3446455"/>
            </a:xfrm>
          </p:grpSpPr>
          <p:sp>
            <p:nvSpPr>
              <p:cNvPr id="7" name="Rectangle 6">
                <a:extLst>
                  <a:ext uri="{FF2B5EF4-FFF2-40B4-BE49-F238E27FC236}">
                    <a16:creationId xmlns:a16="http://schemas.microsoft.com/office/drawing/2014/main" id="{46507E5A-158F-3D97-66F6-2E45AD4ABBC7}"/>
                  </a:ext>
                </a:extLst>
              </p:cNvPr>
              <p:cNvSpPr/>
              <p:nvPr/>
            </p:nvSpPr>
            <p:spPr>
              <a:xfrm>
                <a:off x="8226084" y="3082135"/>
                <a:ext cx="3642067" cy="3446455"/>
              </a:xfrm>
              <a:prstGeom prst="rect">
                <a:avLst/>
              </a:prstGeom>
              <a:noFill/>
              <a:ln w="38100">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Used for promotion of the survey.</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Banners are to be simple in content, with easily digestible information. </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Banners can be added to websites, email signatures and any other platforms as appropriate.</a:t>
                </a:r>
              </a:p>
            </p:txBody>
          </p:sp>
          <p:pic>
            <p:nvPicPr>
              <p:cNvPr id="8" name="Graphic 7" descr="Megaphone1 with solid fill">
                <a:extLst>
                  <a:ext uri="{FF2B5EF4-FFF2-40B4-BE49-F238E27FC236}">
                    <a16:creationId xmlns:a16="http://schemas.microsoft.com/office/drawing/2014/main" id="{AD10376E-2CB1-C1A2-D778-5906E3AFA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0039" y="3137694"/>
                <a:ext cx="582612" cy="582612"/>
              </a:xfrm>
              <a:prstGeom prst="rect">
                <a:avLst/>
              </a:prstGeom>
            </p:spPr>
          </p:pic>
        </p:grpSp>
        <p:sp>
          <p:nvSpPr>
            <p:cNvPr id="6" name="TextBox 5">
              <a:extLst>
                <a:ext uri="{FF2B5EF4-FFF2-40B4-BE49-F238E27FC236}">
                  <a16:creationId xmlns:a16="http://schemas.microsoft.com/office/drawing/2014/main" id="{5DC3DBD8-B0AC-6945-987B-C0867A57F3CD}"/>
                </a:ext>
              </a:extLst>
            </p:cNvPr>
            <p:cNvSpPr txBox="1"/>
            <p:nvPr/>
          </p:nvSpPr>
          <p:spPr>
            <a:xfrm>
              <a:off x="8998297" y="2060852"/>
              <a:ext cx="1998275" cy="338554"/>
            </a:xfrm>
            <a:prstGeom prst="rect">
              <a:avLst/>
            </a:prstGeom>
            <a:noFill/>
          </p:spPr>
          <p:txBody>
            <a:bodyPr wrap="square" rtlCol="0">
              <a:spAutoFit/>
            </a:bodyPr>
            <a:lstStyle/>
            <a:p>
              <a:pPr algn="ctr"/>
              <a:r>
                <a:rPr lang="en-GB" sz="1600" b="1" dirty="0">
                  <a:solidFill>
                    <a:schemeClr val="tx1"/>
                  </a:solidFill>
                  <a:latin typeface="Arial" panose="020B0604020202020204" pitchFamily="34" charset="0"/>
                  <a:cs typeface="Arial" panose="020B0604020202020204" pitchFamily="34" charset="0"/>
                </a:rPr>
                <a:t>Website banner</a:t>
              </a:r>
            </a:p>
          </p:txBody>
        </p:sp>
      </p:grpSp>
      <p:grpSp>
        <p:nvGrpSpPr>
          <p:cNvPr id="9" name="Group 8">
            <a:extLst>
              <a:ext uri="{FF2B5EF4-FFF2-40B4-BE49-F238E27FC236}">
                <a16:creationId xmlns:a16="http://schemas.microsoft.com/office/drawing/2014/main" id="{0B8CB2B1-5E0F-E9EA-D98E-A413BDD9ECCA}"/>
              </a:ext>
            </a:extLst>
          </p:cNvPr>
          <p:cNvGrpSpPr/>
          <p:nvPr/>
        </p:nvGrpSpPr>
        <p:grpSpPr>
          <a:xfrm>
            <a:off x="4250125" y="2410629"/>
            <a:ext cx="3642067" cy="3446455"/>
            <a:chOff x="4250125" y="1607347"/>
            <a:chExt cx="3642067" cy="3446455"/>
          </a:xfrm>
        </p:grpSpPr>
        <p:grpSp>
          <p:nvGrpSpPr>
            <p:cNvPr id="10" name="Group 9">
              <a:extLst>
                <a:ext uri="{FF2B5EF4-FFF2-40B4-BE49-F238E27FC236}">
                  <a16:creationId xmlns:a16="http://schemas.microsoft.com/office/drawing/2014/main" id="{D850B1A3-6AC5-CDE0-49CA-75B50AE23C04}"/>
                </a:ext>
              </a:extLst>
            </p:cNvPr>
            <p:cNvGrpSpPr/>
            <p:nvPr/>
          </p:nvGrpSpPr>
          <p:grpSpPr>
            <a:xfrm>
              <a:off x="4250125" y="1607347"/>
              <a:ext cx="3642067" cy="3446455"/>
              <a:chOff x="4274966" y="3082135"/>
              <a:chExt cx="3642067" cy="3446455"/>
            </a:xfrm>
          </p:grpSpPr>
          <p:sp>
            <p:nvSpPr>
              <p:cNvPr id="12" name="Rectangle 11">
                <a:extLst>
                  <a:ext uri="{FF2B5EF4-FFF2-40B4-BE49-F238E27FC236}">
                    <a16:creationId xmlns:a16="http://schemas.microsoft.com/office/drawing/2014/main" id="{CC2F8867-154C-FF80-32FB-6200B0168EC3}"/>
                  </a:ext>
                </a:extLst>
              </p:cNvPr>
              <p:cNvSpPr/>
              <p:nvPr/>
            </p:nvSpPr>
            <p:spPr>
              <a:xfrm>
                <a:off x="4274966" y="3082135"/>
                <a:ext cx="3642067" cy="344645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Provides information about the purpose, value and dates of the survey. </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Includes: 4x social media cards, each with calls to action and signposting to find more information about the survey.</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Can be shared on your social media platforms like Facebook or LinkedIn.</a:t>
                </a:r>
              </a:p>
            </p:txBody>
          </p:sp>
          <p:pic>
            <p:nvPicPr>
              <p:cNvPr id="13" name="Graphic 12" descr="Connections with solid fill">
                <a:extLst>
                  <a:ext uri="{FF2B5EF4-FFF2-40B4-BE49-F238E27FC236}">
                    <a16:creationId xmlns:a16="http://schemas.microsoft.com/office/drawing/2014/main" id="{8950D3BA-B2A7-CD2F-8C83-05520955BB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9377" y="3137694"/>
                <a:ext cx="582612" cy="582612"/>
              </a:xfrm>
              <a:prstGeom prst="rect">
                <a:avLst/>
              </a:prstGeom>
            </p:spPr>
          </p:pic>
        </p:grpSp>
        <p:sp>
          <p:nvSpPr>
            <p:cNvPr id="11" name="TextBox 10">
              <a:extLst>
                <a:ext uri="{FF2B5EF4-FFF2-40B4-BE49-F238E27FC236}">
                  <a16:creationId xmlns:a16="http://schemas.microsoft.com/office/drawing/2014/main" id="{270A5764-2FAB-D3F4-8F56-86B2E2C2257A}"/>
                </a:ext>
              </a:extLst>
            </p:cNvPr>
            <p:cNvSpPr txBox="1"/>
            <p:nvPr/>
          </p:nvSpPr>
          <p:spPr>
            <a:xfrm>
              <a:off x="4982004" y="2060852"/>
              <a:ext cx="2227992" cy="338554"/>
            </a:xfrm>
            <a:prstGeom prst="rect">
              <a:avLst/>
            </a:prstGeom>
            <a:noFill/>
          </p:spPr>
          <p:txBody>
            <a:bodyPr wrap="square" rtlCol="0">
              <a:spAutoFit/>
            </a:bodyPr>
            <a:lstStyle/>
            <a:p>
              <a:pPr algn="ctr"/>
              <a:r>
                <a:rPr lang="en-GB" sz="1600" b="1" dirty="0">
                  <a:solidFill>
                    <a:schemeClr val="tx1"/>
                  </a:solidFill>
                  <a:latin typeface="Arial" panose="020B0604020202020204" pitchFamily="34" charset="0"/>
                  <a:cs typeface="Arial" panose="020B0604020202020204" pitchFamily="34" charset="0"/>
                </a:rPr>
                <a:t>Social media cards</a:t>
              </a:r>
            </a:p>
          </p:txBody>
        </p:sp>
      </p:grpSp>
      <p:grpSp>
        <p:nvGrpSpPr>
          <p:cNvPr id="14" name="Group 13">
            <a:extLst>
              <a:ext uri="{FF2B5EF4-FFF2-40B4-BE49-F238E27FC236}">
                <a16:creationId xmlns:a16="http://schemas.microsoft.com/office/drawing/2014/main" id="{58AB74BE-01E1-5DF1-F710-483260A0B853}"/>
              </a:ext>
            </a:extLst>
          </p:cNvPr>
          <p:cNvGrpSpPr/>
          <p:nvPr/>
        </p:nvGrpSpPr>
        <p:grpSpPr>
          <a:xfrm>
            <a:off x="323848" y="2410630"/>
            <a:ext cx="3642067" cy="3446455"/>
            <a:chOff x="323848" y="1607348"/>
            <a:chExt cx="3642067" cy="3446455"/>
          </a:xfrm>
        </p:grpSpPr>
        <p:grpSp>
          <p:nvGrpSpPr>
            <p:cNvPr id="15" name="Group 14">
              <a:extLst>
                <a:ext uri="{FF2B5EF4-FFF2-40B4-BE49-F238E27FC236}">
                  <a16:creationId xmlns:a16="http://schemas.microsoft.com/office/drawing/2014/main" id="{C9192075-9FB2-51BC-67FC-130907B5CF04}"/>
                </a:ext>
              </a:extLst>
            </p:cNvPr>
            <p:cNvGrpSpPr/>
            <p:nvPr/>
          </p:nvGrpSpPr>
          <p:grpSpPr>
            <a:xfrm>
              <a:off x="323848" y="1607348"/>
              <a:ext cx="3642067" cy="3446455"/>
              <a:chOff x="323849" y="3082135"/>
              <a:chExt cx="3642067" cy="3446455"/>
            </a:xfrm>
          </p:grpSpPr>
          <p:sp>
            <p:nvSpPr>
              <p:cNvPr id="17" name="Rectangle 16">
                <a:extLst>
                  <a:ext uri="{FF2B5EF4-FFF2-40B4-BE49-F238E27FC236}">
                    <a16:creationId xmlns:a16="http://schemas.microsoft.com/office/drawing/2014/main" id="{E710D403-CCFE-B0CC-2ADA-9299D723E67C}"/>
                  </a:ext>
                </a:extLst>
              </p:cNvPr>
              <p:cNvSpPr/>
              <p:nvPr/>
            </p:nvSpPr>
            <p:spPr>
              <a:xfrm>
                <a:off x="323849" y="3082135"/>
                <a:ext cx="3642067" cy="3446455"/>
              </a:xfrm>
              <a:prstGeom prst="rect">
                <a:avLst/>
              </a:prstGeom>
              <a:noFill/>
              <a:ln w="28575">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Outlines the purpose and value of the survey for trusts.</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Can be tailored to demonstrate how research findings have been used to identify areas of improvement and action change. </a:t>
                </a:r>
              </a:p>
            </p:txBody>
          </p:sp>
          <p:pic>
            <p:nvPicPr>
              <p:cNvPr id="18" name="Graphic 17" descr="Newspaper with solid fill">
                <a:extLst>
                  <a:ext uri="{FF2B5EF4-FFF2-40B4-BE49-F238E27FC236}">
                    <a16:creationId xmlns:a16="http://schemas.microsoft.com/office/drawing/2014/main" id="{8CE8CC2B-7174-4DBF-5F99-18099CCD8C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49" y="3137694"/>
                <a:ext cx="582612" cy="582612"/>
              </a:xfrm>
              <a:prstGeom prst="rect">
                <a:avLst/>
              </a:prstGeom>
            </p:spPr>
          </p:pic>
        </p:grpSp>
        <p:sp>
          <p:nvSpPr>
            <p:cNvPr id="16" name="TextBox 15">
              <a:extLst>
                <a:ext uri="{FF2B5EF4-FFF2-40B4-BE49-F238E27FC236}">
                  <a16:creationId xmlns:a16="http://schemas.microsoft.com/office/drawing/2014/main" id="{EE27A8F6-E5A0-F208-F83F-F13D6C495934}"/>
                </a:ext>
              </a:extLst>
            </p:cNvPr>
            <p:cNvSpPr txBox="1"/>
            <p:nvPr/>
          </p:nvSpPr>
          <p:spPr>
            <a:xfrm>
              <a:off x="735546" y="2060852"/>
              <a:ext cx="2818669" cy="338554"/>
            </a:xfrm>
            <a:prstGeom prst="rect">
              <a:avLst/>
            </a:prstGeom>
            <a:noFill/>
          </p:spPr>
          <p:txBody>
            <a:bodyPr wrap="square" rtlCol="0">
              <a:spAutoFit/>
            </a:bodyPr>
            <a:lstStyle/>
            <a:p>
              <a:pPr algn="ctr"/>
              <a:r>
                <a:rPr lang="en-GB" sz="1600" b="1" dirty="0">
                  <a:solidFill>
                    <a:schemeClr val="tx1"/>
                  </a:solidFill>
                  <a:latin typeface="Arial" panose="020B0604020202020204" pitchFamily="34" charset="0"/>
                  <a:cs typeface="Arial" panose="020B0604020202020204" pitchFamily="34" charset="0"/>
                </a:rPr>
                <a:t>Press release template</a:t>
              </a:r>
            </a:p>
          </p:txBody>
        </p:sp>
      </p:grpSp>
      <p:sp>
        <p:nvSpPr>
          <p:cNvPr id="3" name="TextBox 2">
            <a:extLst>
              <a:ext uri="{FF2B5EF4-FFF2-40B4-BE49-F238E27FC236}">
                <a16:creationId xmlns:a16="http://schemas.microsoft.com/office/drawing/2014/main" id="{2FAE943D-74EE-6892-ECF4-8D3BE772727F}"/>
              </a:ext>
            </a:extLst>
          </p:cNvPr>
          <p:cNvSpPr txBox="1"/>
          <p:nvPr/>
        </p:nvSpPr>
        <p:spPr>
          <a:xfrm>
            <a:off x="553997" y="1365567"/>
            <a:ext cx="11118891" cy="738664"/>
          </a:xfrm>
          <a:prstGeom prst="rect">
            <a:avLst/>
          </a:prstGeom>
          <a:noFill/>
        </p:spPr>
        <p:txBody>
          <a:bodyPr wrap="square" rtlCol="0">
            <a:spAutoFit/>
          </a:bodyPr>
          <a:lstStyle>
            <a:defPPr>
              <a:defRPr lang="en-US"/>
            </a:defPPr>
            <a:lvl1pPr marL="285750" indent="-285750">
              <a:spcAft>
                <a:spcPts val="500"/>
              </a:spcAft>
              <a:buClr>
                <a:schemeClr val="tx2"/>
              </a:buClr>
              <a:buFont typeface="Courier New" panose="02070309020205020404" pitchFamily="49" charset="0"/>
              <a:buChar char="o"/>
              <a:defRPr sz="1400">
                <a:latin typeface="Arial" panose="020B0604020202020204" pitchFamily="34" charset="0"/>
                <a:cs typeface="Arial" panose="020B0604020202020204" pitchFamily="34" charset="0"/>
              </a:defRPr>
            </a:lvl1pPr>
          </a:lstStyle>
          <a:p>
            <a:r>
              <a:rPr lang="en-GB" dirty="0"/>
              <a:t>The best way to ensure your survey is a success is to ensure that you involve those people who have the most impact on patients’ experiences and who will be responsible for responding to the results of the survey. We recommend that you keep everyone in your trust informed and that you </a:t>
            </a:r>
            <a:r>
              <a:rPr lang="en-GB" dirty="0">
                <a:hlinkClick r:id="rId9"/>
              </a:rPr>
              <a:t>publicise the survey externally</a:t>
            </a:r>
            <a:r>
              <a:rPr lang="en-GB" dirty="0"/>
              <a:t>.</a:t>
            </a:r>
          </a:p>
        </p:txBody>
      </p:sp>
    </p:spTree>
    <p:extLst>
      <p:ext uri="{BB962C8B-B14F-4D97-AF65-F5344CB8AC3E}">
        <p14:creationId xmlns:p14="http://schemas.microsoft.com/office/powerpoint/2010/main" val="16932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DC62-78B6-B923-D2E9-F3C4F3A9A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DE027-45F0-1F30-8876-515EA94A5FBB}"/>
              </a:ext>
            </a:extLst>
          </p:cNvPr>
          <p:cNvSpPr>
            <a:spLocks noGrp="1"/>
          </p:cNvSpPr>
          <p:nvPr>
            <p:ph type="title"/>
          </p:nvPr>
        </p:nvSpPr>
        <p:spPr/>
        <p:txBody>
          <a:bodyPr/>
          <a:lstStyle/>
          <a:p>
            <a:r>
              <a:rPr lang="en-GB" dirty="0"/>
              <a:t>Other survey materials: publicity toolkit timetable (2)</a:t>
            </a:r>
          </a:p>
        </p:txBody>
      </p:sp>
      <p:graphicFrame>
        <p:nvGraphicFramePr>
          <p:cNvPr id="27" name="Table 26">
            <a:extLst>
              <a:ext uri="{FF2B5EF4-FFF2-40B4-BE49-F238E27FC236}">
                <a16:creationId xmlns:a16="http://schemas.microsoft.com/office/drawing/2014/main" id="{3DCB3D86-E954-93DE-7E37-3957502FCE39}"/>
              </a:ext>
            </a:extLst>
          </p:cNvPr>
          <p:cNvGraphicFramePr>
            <a:graphicFrameLocks noGrp="1"/>
          </p:cNvGraphicFramePr>
          <p:nvPr>
            <p:extLst>
              <p:ext uri="{D42A27DB-BD31-4B8C-83A1-F6EECF244321}">
                <p14:modId xmlns:p14="http://schemas.microsoft.com/office/powerpoint/2010/main" val="595125695"/>
              </p:ext>
            </p:extLst>
          </p:nvPr>
        </p:nvGraphicFramePr>
        <p:xfrm>
          <a:off x="553997" y="2572359"/>
          <a:ext cx="11154567" cy="3466748"/>
        </p:xfrm>
        <a:graphic>
          <a:graphicData uri="http://schemas.openxmlformats.org/drawingml/2006/table">
            <a:tbl>
              <a:tblPr firstRow="1" bandRow="1">
                <a:tableStyleId>{5C22544A-7EE6-4342-B048-85BDC9FD1C3A}</a:tableStyleId>
              </a:tblPr>
              <a:tblGrid>
                <a:gridCol w="2896505">
                  <a:extLst>
                    <a:ext uri="{9D8B030D-6E8A-4147-A177-3AD203B41FA5}">
                      <a16:colId xmlns:a16="http://schemas.microsoft.com/office/drawing/2014/main" val="3848170637"/>
                    </a:ext>
                  </a:extLst>
                </a:gridCol>
                <a:gridCol w="5424578">
                  <a:extLst>
                    <a:ext uri="{9D8B030D-6E8A-4147-A177-3AD203B41FA5}">
                      <a16:colId xmlns:a16="http://schemas.microsoft.com/office/drawing/2014/main" val="3953280985"/>
                    </a:ext>
                  </a:extLst>
                </a:gridCol>
                <a:gridCol w="2833484">
                  <a:extLst>
                    <a:ext uri="{9D8B030D-6E8A-4147-A177-3AD203B41FA5}">
                      <a16:colId xmlns:a16="http://schemas.microsoft.com/office/drawing/2014/main" val="1751875444"/>
                    </a:ext>
                  </a:extLst>
                </a:gridCol>
              </a:tblGrid>
              <a:tr h="1118306">
                <a:tc>
                  <a:txBody>
                    <a:bodyPr/>
                    <a:lstStyle/>
                    <a:p>
                      <a:pPr algn="ctr"/>
                      <a:r>
                        <a:rPr lang="en-GB" dirty="0"/>
                        <a:t>Pre-fieldwork</a:t>
                      </a:r>
                    </a:p>
                    <a:p>
                      <a:pPr algn="ctr"/>
                      <a:r>
                        <a:rPr lang="en-GB" dirty="0"/>
                        <a:t>January - February</a:t>
                      </a:r>
                    </a:p>
                  </a:txBody>
                  <a:tcPr anchor="ctr"/>
                </a:tc>
                <a:tc>
                  <a:txBody>
                    <a:bodyPr/>
                    <a:lstStyle/>
                    <a:p>
                      <a:pPr algn="ctr"/>
                      <a:r>
                        <a:rPr lang="en-GB" dirty="0"/>
                        <a:t>Fieldwork</a:t>
                      </a:r>
                    </a:p>
                    <a:p>
                      <a:pPr algn="ctr"/>
                      <a:r>
                        <a:rPr lang="en-GB" dirty="0"/>
                        <a:t>April – July</a:t>
                      </a:r>
                    </a:p>
                  </a:txBody>
                  <a:tcPr anchor="ctr"/>
                </a:tc>
                <a:tc>
                  <a:txBody>
                    <a:bodyPr/>
                    <a:lstStyle/>
                    <a:p>
                      <a:pPr algn="ctr"/>
                      <a:r>
                        <a:rPr lang="en-GB" dirty="0"/>
                        <a:t>Close of fieldwork</a:t>
                      </a:r>
                    </a:p>
                    <a:p>
                      <a:pPr algn="ctr"/>
                      <a:r>
                        <a:rPr lang="en-GB" dirty="0"/>
                        <a:t>July onwards</a:t>
                      </a:r>
                    </a:p>
                  </a:txBody>
                  <a:tcPr anchor="ctr"/>
                </a:tc>
                <a:extLst>
                  <a:ext uri="{0D108BD9-81ED-4DB2-BD59-A6C34878D82A}">
                    <a16:rowId xmlns:a16="http://schemas.microsoft.com/office/drawing/2014/main" val="3367710767"/>
                  </a:ext>
                </a:extLst>
              </a:tr>
              <a:tr h="782814">
                <a:tc>
                  <a:txBody>
                    <a:bodyPr/>
                    <a:lstStyle/>
                    <a:p>
                      <a:pPr algn="ctr"/>
                      <a:r>
                        <a:rPr lang="en-GB" sz="1400" b="0" dirty="0"/>
                        <a:t>Press release</a:t>
                      </a:r>
                    </a:p>
                  </a:txBody>
                  <a:tcPr anchor="ctr"/>
                </a:tc>
                <a:tc>
                  <a:txBody>
                    <a:bodyPr/>
                    <a:lstStyle/>
                    <a:p>
                      <a:pPr algn="ctr"/>
                      <a:r>
                        <a:rPr lang="en-GB" sz="1400" b="0" dirty="0"/>
                        <a:t>Website banner</a:t>
                      </a:r>
                    </a:p>
                  </a:txBody>
                  <a:tcPr anchor="ctr"/>
                </a:tc>
                <a:tc>
                  <a:txBody>
                    <a:bodyPr/>
                    <a:lstStyle/>
                    <a:p>
                      <a:pPr algn="ctr"/>
                      <a:r>
                        <a:rPr lang="en-GB" sz="1400" b="0" dirty="0"/>
                        <a:t>Social media card 4</a:t>
                      </a:r>
                    </a:p>
                  </a:txBody>
                  <a:tcPr anchor="ctr"/>
                </a:tc>
                <a:extLst>
                  <a:ext uri="{0D108BD9-81ED-4DB2-BD59-A6C34878D82A}">
                    <a16:rowId xmlns:a16="http://schemas.microsoft.com/office/drawing/2014/main" val="312842753"/>
                  </a:ext>
                </a:extLst>
              </a:tr>
              <a:tr h="782814">
                <a:tc>
                  <a:txBody>
                    <a:bodyPr/>
                    <a:lstStyle/>
                    <a:p>
                      <a:pPr algn="ctr"/>
                      <a:r>
                        <a:rPr lang="en-GB" sz="1400" b="0" dirty="0"/>
                        <a:t>Social media card 1</a:t>
                      </a:r>
                    </a:p>
                  </a:txBody>
                  <a:tcPr anchor="ctr"/>
                </a:tc>
                <a:tc>
                  <a:txBody>
                    <a:bodyPr/>
                    <a:lstStyle/>
                    <a:p>
                      <a:pPr algn="ctr"/>
                      <a:r>
                        <a:rPr lang="en-GB" sz="1400" b="0" dirty="0"/>
                        <a:t>Social media card 2</a:t>
                      </a:r>
                    </a:p>
                  </a:txBody>
                  <a:tcPr anchor="ctr"/>
                </a:tc>
                <a:tc>
                  <a:txBody>
                    <a:bodyPr/>
                    <a:lstStyle/>
                    <a:p>
                      <a:pPr algn="ctr"/>
                      <a:r>
                        <a:rPr lang="en-GB" sz="1400" b="0" dirty="0"/>
                        <a:t>Social media card 5 – Thank you</a:t>
                      </a:r>
                    </a:p>
                  </a:txBody>
                  <a:tcPr anchor="ctr"/>
                </a:tc>
                <a:extLst>
                  <a:ext uri="{0D108BD9-81ED-4DB2-BD59-A6C34878D82A}">
                    <a16:rowId xmlns:a16="http://schemas.microsoft.com/office/drawing/2014/main" val="4012439267"/>
                  </a:ext>
                </a:extLst>
              </a:tr>
              <a:tr h="782814">
                <a:tc>
                  <a:txBody>
                    <a:bodyPr/>
                    <a:lstStyle/>
                    <a:p>
                      <a:pPr algn="ctr"/>
                      <a:r>
                        <a:rPr lang="en-GB" sz="1400" b="0" dirty="0"/>
                        <a:t>Dissent posters </a:t>
                      </a:r>
                    </a:p>
                    <a:p>
                      <a:pPr algn="ctr"/>
                      <a:r>
                        <a:rPr lang="en-GB" sz="1400" b="0" dirty="0"/>
                        <a:t>(Type 1 and Type 3)</a:t>
                      </a:r>
                    </a:p>
                  </a:txBody>
                  <a:tcPr anchor="ctr"/>
                </a:tc>
                <a:tc>
                  <a:txBody>
                    <a:bodyPr/>
                    <a:lstStyle/>
                    <a:p>
                      <a:pPr algn="ctr"/>
                      <a:r>
                        <a:rPr lang="en-GB" sz="1400" b="0" dirty="0"/>
                        <a:t>Social media card 3</a:t>
                      </a:r>
                    </a:p>
                  </a:txBody>
                  <a:tcPr anchor="ctr"/>
                </a:tc>
                <a:tc>
                  <a:txBody>
                    <a:bodyPr/>
                    <a:lstStyle/>
                    <a:p>
                      <a:pPr algn="ctr"/>
                      <a:r>
                        <a:rPr lang="en-GB" sz="1400" b="0" dirty="0"/>
                        <a:t>Infographic</a:t>
                      </a:r>
                    </a:p>
                  </a:txBody>
                  <a:tcPr anchor="ctr"/>
                </a:tc>
                <a:extLst>
                  <a:ext uri="{0D108BD9-81ED-4DB2-BD59-A6C34878D82A}">
                    <a16:rowId xmlns:a16="http://schemas.microsoft.com/office/drawing/2014/main" val="3666730539"/>
                  </a:ext>
                </a:extLst>
              </a:tr>
            </a:tbl>
          </a:graphicData>
        </a:graphic>
      </p:graphicFrame>
      <p:sp>
        <p:nvSpPr>
          <p:cNvPr id="28" name="TextBox 27">
            <a:extLst>
              <a:ext uri="{FF2B5EF4-FFF2-40B4-BE49-F238E27FC236}">
                <a16:creationId xmlns:a16="http://schemas.microsoft.com/office/drawing/2014/main" id="{41C89EE3-B105-82C1-C072-514218D36C06}"/>
              </a:ext>
            </a:extLst>
          </p:cNvPr>
          <p:cNvSpPr txBox="1"/>
          <p:nvPr/>
        </p:nvSpPr>
        <p:spPr>
          <a:xfrm>
            <a:off x="553997" y="1365567"/>
            <a:ext cx="11118891" cy="1082348"/>
          </a:xfrm>
          <a:prstGeom prst="rect">
            <a:avLst/>
          </a:prstGeom>
          <a:noFill/>
        </p:spPr>
        <p:txBody>
          <a:bodyPr wrap="square" rtlCol="0">
            <a:spAutoFit/>
          </a:bodyPr>
          <a:lstStyle>
            <a:defPPr>
              <a:defRPr lang="en-US"/>
            </a:defPPr>
            <a:lvl1pPr marL="285750" indent="-285750">
              <a:spcAft>
                <a:spcPts val="500"/>
              </a:spcAft>
              <a:buClr>
                <a:schemeClr val="tx2"/>
              </a:buClr>
              <a:buFont typeface="Courier New" panose="02070309020205020404" pitchFamily="49" charset="0"/>
              <a:buChar char="o"/>
              <a:defRPr sz="1400">
                <a:latin typeface="Arial" panose="020B0604020202020204" pitchFamily="34" charset="0"/>
                <a:cs typeface="Arial" panose="020B0604020202020204" pitchFamily="34" charset="0"/>
              </a:defRPr>
            </a:lvl1pPr>
          </a:lstStyle>
          <a:p>
            <a:r>
              <a:rPr lang="en-GB" dirty="0"/>
              <a:t>Below is the schedule for which publicity materials should be utilised to encourage engagement with the UEC26 survey before, during and after fieldwork. </a:t>
            </a:r>
          </a:p>
          <a:p>
            <a:r>
              <a:rPr lang="en-GB" dirty="0"/>
              <a:t>Publicity materials (including dissent posters) can be accessed from the “Survey Materials” section of the </a:t>
            </a:r>
            <a:r>
              <a:rPr lang="en-GB" dirty="0">
                <a:hlinkClick r:id="rId3"/>
              </a:rPr>
              <a:t>NHS patient surveys website</a:t>
            </a:r>
            <a:r>
              <a:rPr lang="en-GB" dirty="0"/>
              <a:t>.</a:t>
            </a:r>
          </a:p>
          <a:p>
            <a:pPr marL="0" indent="0">
              <a:buNone/>
            </a:pPr>
            <a:endParaRPr lang="en-GB" dirty="0"/>
          </a:p>
        </p:txBody>
      </p:sp>
    </p:spTree>
    <p:extLst>
      <p:ext uri="{BB962C8B-B14F-4D97-AF65-F5344CB8AC3E}">
        <p14:creationId xmlns:p14="http://schemas.microsoft.com/office/powerpoint/2010/main" val="357292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CAA9-58A9-A715-CAA1-6DA6EFC9E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69A6E-0A2B-2AA9-4B9B-A253949B1CF5}"/>
              </a:ext>
            </a:extLst>
          </p:cNvPr>
          <p:cNvSpPr>
            <a:spLocks noGrp="1"/>
          </p:cNvSpPr>
          <p:nvPr>
            <p:ph type="title"/>
          </p:nvPr>
        </p:nvSpPr>
        <p:spPr/>
        <p:txBody>
          <a:bodyPr/>
          <a:lstStyle/>
          <a:p>
            <a:r>
              <a:rPr lang="en-US" dirty="0"/>
              <a:t>Accessibility options</a:t>
            </a:r>
            <a:endParaRPr lang="en-GB" dirty="0"/>
          </a:p>
        </p:txBody>
      </p:sp>
      <p:sp>
        <p:nvSpPr>
          <p:cNvPr id="3" name="Content Placeholder 2">
            <a:extLst>
              <a:ext uri="{FF2B5EF4-FFF2-40B4-BE49-F238E27FC236}">
                <a16:creationId xmlns:a16="http://schemas.microsoft.com/office/drawing/2014/main" id="{38C9AAFD-45D4-D746-D056-8C0C94F22D55}"/>
              </a:ext>
            </a:extLst>
          </p:cNvPr>
          <p:cNvSpPr>
            <a:spLocks noGrp="1"/>
          </p:cNvSpPr>
          <p:nvPr>
            <p:ph idx="1"/>
          </p:nvPr>
        </p:nvSpPr>
        <p:spPr>
          <a:xfrm>
            <a:off x="516834" y="1271245"/>
            <a:ext cx="11156053" cy="1017646"/>
          </a:xfrm>
        </p:spPr>
        <p:txBody>
          <a:bodyPr/>
          <a:lstStyle/>
          <a:p>
            <a:pPr lvl="1">
              <a:spcAft>
                <a:spcPts val="500"/>
              </a:spcAft>
              <a:buClr>
                <a:srgbClr val="007B4E"/>
              </a:buClr>
            </a:pPr>
            <a:r>
              <a:rPr lang="en-GB" sz="1400" dirty="0">
                <a:solidFill>
                  <a:srgbClr val="4D4D4D"/>
                </a:solidFill>
                <a:latin typeface="Arial" panose="020B0604020202020204" pitchFamily="34" charset="0"/>
              </a:rPr>
              <a:t>As per UEC24, there are a variety of accessibility features available for the online survey and paper questionnaire to ensure all patients can complete the survey in the way that suits them. </a:t>
            </a:r>
          </a:p>
          <a:p>
            <a:endParaRPr lang="en-GB" dirty="0"/>
          </a:p>
        </p:txBody>
      </p:sp>
      <p:grpSp>
        <p:nvGrpSpPr>
          <p:cNvPr id="138" name="Google Shape;932;p32">
            <a:extLst>
              <a:ext uri="{FF2B5EF4-FFF2-40B4-BE49-F238E27FC236}">
                <a16:creationId xmlns:a16="http://schemas.microsoft.com/office/drawing/2014/main" id="{223CBA94-D910-1B5C-16C1-85EA74212275}"/>
              </a:ext>
            </a:extLst>
          </p:cNvPr>
          <p:cNvGrpSpPr/>
          <p:nvPr/>
        </p:nvGrpSpPr>
        <p:grpSpPr>
          <a:xfrm>
            <a:off x="516834" y="2214774"/>
            <a:ext cx="2983914" cy="954670"/>
            <a:chOff x="985350" y="1239125"/>
            <a:chExt cx="2196854" cy="716003"/>
          </a:xfrm>
        </p:grpSpPr>
        <p:sp>
          <p:nvSpPr>
            <p:cNvPr id="140" name="Google Shape;934;p32">
              <a:extLst>
                <a:ext uri="{FF2B5EF4-FFF2-40B4-BE49-F238E27FC236}">
                  <a16:creationId xmlns:a16="http://schemas.microsoft.com/office/drawing/2014/main" id="{9796A38D-FE03-6DB9-38A9-E93BD7D78F48}"/>
                </a:ext>
              </a:extLst>
            </p:cNvPr>
            <p:cNvSpPr/>
            <p:nvPr/>
          </p:nvSpPr>
          <p:spPr>
            <a:xfrm>
              <a:off x="985350" y="1239125"/>
              <a:ext cx="1361100" cy="716003"/>
            </a:xfrm>
            <a:prstGeom prst="roundRect">
              <a:avLst>
                <a:gd name="adj" fmla="val 50000"/>
              </a:avLst>
            </a:prstGeom>
            <a:solidFill>
              <a:schemeClr val="tx2"/>
            </a:solidFill>
            <a:ln>
              <a:noFill/>
            </a:ln>
          </p:spPr>
          <p:txBody>
            <a:bodyPr spcFirstLastPara="1" wrap="square" lIns="121900" tIns="121900" rIns="121900" bIns="121900" anchor="ctr" anchorCtr="0">
              <a:noAutofit/>
            </a:bodyPr>
            <a:lstStyle/>
            <a:p>
              <a:pPr algn="ctr">
                <a:buClr>
                  <a:srgbClr val="000000"/>
                </a:buClr>
                <a:buSzPts val="1100"/>
              </a:pPr>
              <a:r>
                <a:rPr lang="en" sz="2267" dirty="0">
                  <a:solidFill>
                    <a:srgbClr val="FFFFFF"/>
                  </a:solidFill>
                  <a:latin typeface="+mj-lt"/>
                  <a:ea typeface="Tahoma" panose="020B0604030504040204" pitchFamily="34" charset="0"/>
                  <a:cs typeface="Tahoma" panose="020B0604030504040204" pitchFamily="34" charset="0"/>
                  <a:sym typeface="Fira Sans Extra Condensed Medium"/>
                </a:rPr>
                <a:t>Via online survey</a:t>
              </a:r>
              <a:endParaRPr sz="2400" dirty="0">
                <a:solidFill>
                  <a:srgbClr val="000000"/>
                </a:solidFill>
                <a:latin typeface="+mj-lt"/>
                <a:ea typeface="Tahoma" panose="020B0604030504040204" pitchFamily="34" charset="0"/>
                <a:cs typeface="Tahoma" panose="020B0604030504040204" pitchFamily="34" charset="0"/>
              </a:endParaRPr>
            </a:p>
          </p:txBody>
        </p:sp>
        <p:cxnSp>
          <p:nvCxnSpPr>
            <p:cNvPr id="142" name="Google Shape;936;p32">
              <a:extLst>
                <a:ext uri="{FF2B5EF4-FFF2-40B4-BE49-F238E27FC236}">
                  <a16:creationId xmlns:a16="http://schemas.microsoft.com/office/drawing/2014/main" id="{558FBEA7-7329-CDD8-667A-3FB9130F8DA9}"/>
                </a:ext>
              </a:extLst>
            </p:cNvPr>
            <p:cNvCxnSpPr>
              <a:cxnSpLocks/>
              <a:stCxn id="140" idx="3"/>
            </p:cNvCxnSpPr>
            <p:nvPr/>
          </p:nvCxnSpPr>
          <p:spPr>
            <a:xfrm flipV="1">
              <a:off x="2346450" y="1592066"/>
              <a:ext cx="835754" cy="5060"/>
            </a:xfrm>
            <a:prstGeom prst="straightConnector1">
              <a:avLst/>
            </a:prstGeom>
            <a:noFill/>
            <a:ln w="9525" cap="flat" cmpd="sng">
              <a:solidFill>
                <a:srgbClr val="000000"/>
              </a:solidFill>
              <a:prstDash val="solid"/>
              <a:round/>
              <a:headEnd type="none" w="med" len="med"/>
              <a:tailEnd type="oval" w="med" len="med"/>
            </a:ln>
          </p:spPr>
        </p:cxnSp>
      </p:grpSp>
      <p:grpSp>
        <p:nvGrpSpPr>
          <p:cNvPr id="143" name="Google Shape;937;p32">
            <a:extLst>
              <a:ext uri="{FF2B5EF4-FFF2-40B4-BE49-F238E27FC236}">
                <a16:creationId xmlns:a16="http://schemas.microsoft.com/office/drawing/2014/main" id="{9AD68CAA-C916-B2B8-F785-C7D4CFEED1F8}"/>
              </a:ext>
            </a:extLst>
          </p:cNvPr>
          <p:cNvGrpSpPr/>
          <p:nvPr/>
        </p:nvGrpSpPr>
        <p:grpSpPr>
          <a:xfrm>
            <a:off x="516834" y="4684950"/>
            <a:ext cx="5260325" cy="1899874"/>
            <a:chOff x="990110" y="1439847"/>
            <a:chExt cx="3872822" cy="1424906"/>
          </a:xfrm>
        </p:grpSpPr>
        <p:sp>
          <p:nvSpPr>
            <p:cNvPr id="145" name="Google Shape;939;p32">
              <a:extLst>
                <a:ext uri="{FF2B5EF4-FFF2-40B4-BE49-F238E27FC236}">
                  <a16:creationId xmlns:a16="http://schemas.microsoft.com/office/drawing/2014/main" id="{E09B12E4-9757-236F-C23D-FA751CF4003F}"/>
                </a:ext>
              </a:extLst>
            </p:cNvPr>
            <p:cNvSpPr/>
            <p:nvPr/>
          </p:nvSpPr>
          <p:spPr>
            <a:xfrm>
              <a:off x="2769087" y="1439847"/>
              <a:ext cx="2093845" cy="1424906"/>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Questionnaires available in: </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Large-print </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Easy Read</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Braille</a:t>
              </a:r>
              <a:endParaRPr lang="en-GB" sz="1600" dirty="0"/>
            </a:p>
          </p:txBody>
        </p:sp>
        <p:sp>
          <p:nvSpPr>
            <p:cNvPr id="146" name="Google Shape;940;p32">
              <a:extLst>
                <a:ext uri="{FF2B5EF4-FFF2-40B4-BE49-F238E27FC236}">
                  <a16:creationId xmlns:a16="http://schemas.microsoft.com/office/drawing/2014/main" id="{2E89A9E1-4371-79CC-E6DD-C3B5D0663584}"/>
                </a:ext>
              </a:extLst>
            </p:cNvPr>
            <p:cNvSpPr/>
            <p:nvPr/>
          </p:nvSpPr>
          <p:spPr>
            <a:xfrm>
              <a:off x="990110" y="1628541"/>
              <a:ext cx="1539057" cy="1047518"/>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a:buClr>
                  <a:srgbClr val="000000"/>
                </a:buClr>
                <a:buSzPts val="1100"/>
              </a:pPr>
              <a:r>
                <a:rPr lang="en" sz="2267" dirty="0">
                  <a:solidFill>
                    <a:srgbClr val="FFFFFF"/>
                  </a:solidFill>
                  <a:latin typeface="+mj-lt"/>
                  <a:ea typeface="Tahoma" panose="020B0604030504040204" pitchFamily="34" charset="0"/>
                  <a:cs typeface="Tahoma" panose="020B0604030504040204" pitchFamily="34" charset="0"/>
                  <a:sym typeface="Fira Sans Extra Condensed Medium"/>
                </a:rPr>
                <a:t>Via contractors on request</a:t>
              </a:r>
              <a:endParaRPr sz="2400" dirty="0">
                <a:solidFill>
                  <a:srgbClr val="000000"/>
                </a:solidFill>
                <a:latin typeface="+mj-lt"/>
                <a:ea typeface="Tahoma" panose="020B0604030504040204" pitchFamily="34" charset="0"/>
                <a:cs typeface="Tahoma" panose="020B0604030504040204" pitchFamily="34" charset="0"/>
              </a:endParaRPr>
            </a:p>
          </p:txBody>
        </p:sp>
        <p:cxnSp>
          <p:nvCxnSpPr>
            <p:cNvPr id="147" name="Google Shape;941;p32">
              <a:extLst>
                <a:ext uri="{FF2B5EF4-FFF2-40B4-BE49-F238E27FC236}">
                  <a16:creationId xmlns:a16="http://schemas.microsoft.com/office/drawing/2014/main" id="{9DB86694-1B3E-0CFC-1C18-68E17D296BFC}"/>
                </a:ext>
              </a:extLst>
            </p:cNvPr>
            <p:cNvCxnSpPr>
              <a:cxnSpLocks/>
              <a:stCxn id="146" idx="3"/>
              <a:endCxn id="145" idx="1"/>
            </p:cNvCxnSpPr>
            <p:nvPr/>
          </p:nvCxnSpPr>
          <p:spPr>
            <a:xfrm>
              <a:off x="2529167" y="2152300"/>
              <a:ext cx="239920" cy="0"/>
            </a:xfrm>
            <a:prstGeom prst="straightConnector1">
              <a:avLst/>
            </a:prstGeom>
            <a:noFill/>
            <a:ln w="9525" cap="flat" cmpd="sng">
              <a:solidFill>
                <a:srgbClr val="000000"/>
              </a:solidFill>
              <a:prstDash val="solid"/>
              <a:round/>
              <a:headEnd type="none" w="med" len="med"/>
              <a:tailEnd type="oval" w="med" len="med"/>
            </a:ln>
          </p:spPr>
        </p:cxnSp>
      </p:grpSp>
      <p:grpSp>
        <p:nvGrpSpPr>
          <p:cNvPr id="177" name="Group 176">
            <a:extLst>
              <a:ext uri="{FF2B5EF4-FFF2-40B4-BE49-F238E27FC236}">
                <a16:creationId xmlns:a16="http://schemas.microsoft.com/office/drawing/2014/main" id="{0E8BA315-1AEE-1735-CB43-DF7EC5DAC86E}"/>
              </a:ext>
            </a:extLst>
          </p:cNvPr>
          <p:cNvGrpSpPr/>
          <p:nvPr/>
        </p:nvGrpSpPr>
        <p:grpSpPr>
          <a:xfrm>
            <a:off x="3680267" y="1997378"/>
            <a:ext cx="7992619" cy="2122285"/>
            <a:chOff x="867504" y="2509515"/>
            <a:chExt cx="8078957" cy="2122285"/>
          </a:xfrm>
        </p:grpSpPr>
        <p:grpSp>
          <p:nvGrpSpPr>
            <p:cNvPr id="178" name="Group 177">
              <a:extLst>
                <a:ext uri="{FF2B5EF4-FFF2-40B4-BE49-F238E27FC236}">
                  <a16:creationId xmlns:a16="http://schemas.microsoft.com/office/drawing/2014/main" id="{40C2A0F1-91AF-0884-F4D5-7B4DB7FAD637}"/>
                </a:ext>
              </a:extLst>
            </p:cNvPr>
            <p:cNvGrpSpPr/>
            <p:nvPr/>
          </p:nvGrpSpPr>
          <p:grpSpPr>
            <a:xfrm>
              <a:off x="867504" y="2509515"/>
              <a:ext cx="1287299" cy="1906841"/>
              <a:chOff x="867504" y="2329732"/>
              <a:chExt cx="1287299" cy="1906841"/>
            </a:xfrm>
          </p:grpSpPr>
          <p:sp>
            <p:nvSpPr>
              <p:cNvPr id="195" name="TextBox 194">
                <a:extLst>
                  <a:ext uri="{FF2B5EF4-FFF2-40B4-BE49-F238E27FC236}">
                    <a16:creationId xmlns:a16="http://schemas.microsoft.com/office/drawing/2014/main" id="{228AFD16-6362-2D27-7887-7133B4EB33AB}"/>
                  </a:ext>
                </a:extLst>
              </p:cNvPr>
              <p:cNvSpPr txBox="1"/>
              <p:nvPr/>
            </p:nvSpPr>
            <p:spPr>
              <a:xfrm>
                <a:off x="867504" y="3713353"/>
                <a:ext cx="1280090"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font size</a:t>
                </a:r>
              </a:p>
            </p:txBody>
          </p:sp>
          <p:grpSp>
            <p:nvGrpSpPr>
              <p:cNvPr id="196" name="Group 195">
                <a:extLst>
                  <a:ext uri="{FF2B5EF4-FFF2-40B4-BE49-F238E27FC236}">
                    <a16:creationId xmlns:a16="http://schemas.microsoft.com/office/drawing/2014/main" id="{9D027CFE-E71D-A1BC-71D3-10FF22C68162}"/>
                  </a:ext>
                </a:extLst>
              </p:cNvPr>
              <p:cNvGrpSpPr/>
              <p:nvPr/>
            </p:nvGrpSpPr>
            <p:grpSpPr>
              <a:xfrm>
                <a:off x="867504" y="2329732"/>
                <a:ext cx="1287299" cy="1280090"/>
                <a:chOff x="867504" y="2329732"/>
                <a:chExt cx="1287299" cy="1280090"/>
              </a:xfrm>
            </p:grpSpPr>
            <p:sp>
              <p:nvSpPr>
                <p:cNvPr id="197" name="Rectangle 196">
                  <a:extLst>
                    <a:ext uri="{FF2B5EF4-FFF2-40B4-BE49-F238E27FC236}">
                      <a16:creationId xmlns:a16="http://schemas.microsoft.com/office/drawing/2014/main" id="{B8AC31C6-F6FF-3B80-735F-2131EAD8B214}"/>
                    </a:ext>
                  </a:extLst>
                </p:cNvPr>
                <p:cNvSpPr/>
                <p:nvPr/>
              </p:nvSpPr>
              <p:spPr>
                <a:xfrm>
                  <a:off x="874713" y="2329732"/>
                  <a:ext cx="1280090" cy="12800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TextBox 197">
                  <a:extLst>
                    <a:ext uri="{FF2B5EF4-FFF2-40B4-BE49-F238E27FC236}">
                      <a16:creationId xmlns:a16="http://schemas.microsoft.com/office/drawing/2014/main" id="{507BBC34-2F0F-51E1-4096-AB5A59B8ADFB}"/>
                    </a:ext>
                  </a:extLst>
                </p:cNvPr>
                <p:cNvSpPr txBox="1"/>
                <p:nvPr/>
              </p:nvSpPr>
              <p:spPr>
                <a:xfrm>
                  <a:off x="867504" y="2554278"/>
                  <a:ext cx="1280090" cy="830997"/>
                </a:xfrm>
                <a:prstGeom prst="rect">
                  <a:avLst/>
                </a:prstGeom>
                <a:noFill/>
              </p:spPr>
              <p:txBody>
                <a:bodyPr wrap="square" rtlCol="0">
                  <a:spAutoFit/>
                </a:bodyPr>
                <a:lstStyle/>
                <a:p>
                  <a:pPr algn="ctr">
                    <a:spcAft>
                      <a:spcPts val="500"/>
                    </a:spcAft>
                  </a:pPr>
                  <a:r>
                    <a:rPr lang="en-GB" sz="4800" dirty="0">
                      <a:latin typeface="Arial" panose="020B0604020202020204" pitchFamily="34" charset="0"/>
                      <a:cs typeface="Arial" panose="020B0604020202020204" pitchFamily="34" charset="0"/>
                    </a:rPr>
                    <a:t>A  </a:t>
                  </a:r>
                  <a:r>
                    <a:rPr lang="en-GB" sz="3600" dirty="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cxnSp>
              <p:nvCxnSpPr>
                <p:cNvPr id="199" name="Straight Connector 198">
                  <a:extLst>
                    <a:ext uri="{FF2B5EF4-FFF2-40B4-BE49-F238E27FC236}">
                      <a16:creationId xmlns:a16="http://schemas.microsoft.com/office/drawing/2014/main" id="{1E4E861A-A972-8AC3-8DEA-D7B485F40A92}"/>
                    </a:ext>
                  </a:extLst>
                </p:cNvPr>
                <p:cNvCxnSpPr>
                  <a:cxnSpLocks/>
                </p:cNvCxnSpPr>
                <p:nvPr/>
              </p:nvCxnSpPr>
              <p:spPr>
                <a:xfrm>
                  <a:off x="1514758" y="2554278"/>
                  <a:ext cx="0" cy="830997"/>
                </a:xfrm>
                <a:prstGeom prst="line">
                  <a:avLst/>
                </a:prstGeom>
                <a:ln w="38100"/>
              </p:spPr>
              <p:style>
                <a:lnRef idx="2">
                  <a:schemeClr val="dk1"/>
                </a:lnRef>
                <a:fillRef idx="0">
                  <a:schemeClr val="dk1"/>
                </a:fillRef>
                <a:effectRef idx="1">
                  <a:schemeClr val="dk1"/>
                </a:effectRef>
                <a:fontRef idx="minor">
                  <a:schemeClr val="tx1"/>
                </a:fontRef>
              </p:style>
            </p:cxnSp>
          </p:grpSp>
        </p:grpSp>
        <p:grpSp>
          <p:nvGrpSpPr>
            <p:cNvPr id="179" name="Group 178">
              <a:extLst>
                <a:ext uri="{FF2B5EF4-FFF2-40B4-BE49-F238E27FC236}">
                  <a16:creationId xmlns:a16="http://schemas.microsoft.com/office/drawing/2014/main" id="{23DB158A-69C2-A2A7-C460-78C2A174AA81}"/>
                </a:ext>
              </a:extLst>
            </p:cNvPr>
            <p:cNvGrpSpPr/>
            <p:nvPr/>
          </p:nvGrpSpPr>
          <p:grpSpPr>
            <a:xfrm>
              <a:off x="2915442" y="2530386"/>
              <a:ext cx="1719858" cy="1885970"/>
              <a:chOff x="2915442" y="2350603"/>
              <a:chExt cx="1719858" cy="1885970"/>
            </a:xfrm>
          </p:grpSpPr>
          <p:sp>
            <p:nvSpPr>
              <p:cNvPr id="192" name="Rectangle 191">
                <a:extLst>
                  <a:ext uri="{FF2B5EF4-FFF2-40B4-BE49-F238E27FC236}">
                    <a16:creationId xmlns:a16="http://schemas.microsoft.com/office/drawing/2014/main" id="{42B4447C-0080-2B18-91C1-92C42A0194C9}"/>
                  </a:ext>
                </a:extLst>
              </p:cNvPr>
              <p:cNvSpPr/>
              <p:nvPr/>
            </p:nvSpPr>
            <p:spPr>
              <a:xfrm>
                <a:off x="3136196" y="2350603"/>
                <a:ext cx="1280090" cy="12800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TextBox 192">
                <a:extLst>
                  <a:ext uri="{FF2B5EF4-FFF2-40B4-BE49-F238E27FC236}">
                    <a16:creationId xmlns:a16="http://schemas.microsoft.com/office/drawing/2014/main" id="{2951FAB8-A1E7-25F3-C030-9F143E824319}"/>
                  </a:ext>
                </a:extLst>
              </p:cNvPr>
              <p:cNvSpPr txBox="1"/>
              <p:nvPr/>
            </p:nvSpPr>
            <p:spPr>
              <a:xfrm>
                <a:off x="2915442" y="3713353"/>
                <a:ext cx="1719858"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background colour</a:t>
                </a:r>
              </a:p>
            </p:txBody>
          </p:sp>
          <p:pic>
            <p:nvPicPr>
              <p:cNvPr id="194" name="Graphic 193" descr="Palette with solid fill">
                <a:extLst>
                  <a:ext uri="{FF2B5EF4-FFF2-40B4-BE49-F238E27FC236}">
                    <a16:creationId xmlns:a16="http://schemas.microsoft.com/office/drawing/2014/main" id="{3D78D1DF-7690-3F94-0C5F-90AE68F65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0487" y="2554278"/>
                <a:ext cx="914400" cy="914400"/>
              </a:xfrm>
              <a:prstGeom prst="rect">
                <a:avLst/>
              </a:prstGeom>
            </p:spPr>
          </p:pic>
        </p:grpSp>
        <p:grpSp>
          <p:nvGrpSpPr>
            <p:cNvPr id="180" name="Group 179">
              <a:extLst>
                <a:ext uri="{FF2B5EF4-FFF2-40B4-BE49-F238E27FC236}">
                  <a16:creationId xmlns:a16="http://schemas.microsoft.com/office/drawing/2014/main" id="{DECEEDD9-A6F4-8E58-B103-12FEF8DA2FF6}"/>
                </a:ext>
              </a:extLst>
            </p:cNvPr>
            <p:cNvGrpSpPr/>
            <p:nvPr/>
          </p:nvGrpSpPr>
          <p:grpSpPr>
            <a:xfrm>
              <a:off x="5178665" y="2537344"/>
              <a:ext cx="1719858" cy="1879012"/>
              <a:chOff x="5171456" y="2357561"/>
              <a:chExt cx="1719858" cy="1879012"/>
            </a:xfrm>
          </p:grpSpPr>
          <p:sp>
            <p:nvSpPr>
              <p:cNvPr id="189" name="Rectangle 188">
                <a:extLst>
                  <a:ext uri="{FF2B5EF4-FFF2-40B4-BE49-F238E27FC236}">
                    <a16:creationId xmlns:a16="http://schemas.microsoft.com/office/drawing/2014/main" id="{B444F85E-3479-B193-0E5B-88637543FB77}"/>
                  </a:ext>
                </a:extLst>
              </p:cNvPr>
              <p:cNvSpPr/>
              <p:nvPr/>
            </p:nvSpPr>
            <p:spPr>
              <a:xfrm>
                <a:off x="5397679" y="2357561"/>
                <a:ext cx="1280090" cy="128009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TextBox 189">
                <a:extLst>
                  <a:ext uri="{FF2B5EF4-FFF2-40B4-BE49-F238E27FC236}">
                    <a16:creationId xmlns:a16="http://schemas.microsoft.com/office/drawing/2014/main" id="{A8D3FD10-7A75-6703-7438-335EBA13C809}"/>
                  </a:ext>
                </a:extLst>
              </p:cNvPr>
              <p:cNvSpPr txBox="1"/>
              <p:nvPr/>
            </p:nvSpPr>
            <p:spPr>
              <a:xfrm>
                <a:off x="5171456" y="3713353"/>
                <a:ext cx="1719858"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Screen reader compatible</a:t>
                </a:r>
              </a:p>
            </p:txBody>
          </p:sp>
          <p:pic>
            <p:nvPicPr>
              <p:cNvPr id="191" name="Graphic 190" descr="Monitor with solid fill">
                <a:extLst>
                  <a:ext uri="{FF2B5EF4-FFF2-40B4-BE49-F238E27FC236}">
                    <a16:creationId xmlns:a16="http://schemas.microsoft.com/office/drawing/2014/main" id="{F623C5CB-185F-2EED-82FA-D4A510286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524" y="2554278"/>
                <a:ext cx="914400" cy="914400"/>
              </a:xfrm>
              <a:prstGeom prst="rect">
                <a:avLst/>
              </a:prstGeom>
            </p:spPr>
          </p:pic>
        </p:grpSp>
        <p:grpSp>
          <p:nvGrpSpPr>
            <p:cNvPr id="182" name="Group 181">
              <a:extLst>
                <a:ext uri="{FF2B5EF4-FFF2-40B4-BE49-F238E27FC236}">
                  <a16:creationId xmlns:a16="http://schemas.microsoft.com/office/drawing/2014/main" id="{A882156A-327E-4469-4C97-B72B5FED71C4}"/>
                </a:ext>
              </a:extLst>
            </p:cNvPr>
            <p:cNvGrpSpPr/>
            <p:nvPr/>
          </p:nvGrpSpPr>
          <p:grpSpPr>
            <a:xfrm>
              <a:off x="7666371" y="2523429"/>
              <a:ext cx="1280090" cy="2108371"/>
              <a:chOff x="7659162" y="2343646"/>
              <a:chExt cx="1280090" cy="2108371"/>
            </a:xfrm>
          </p:grpSpPr>
          <p:sp>
            <p:nvSpPr>
              <p:cNvPr id="183" name="Rectangle 182">
                <a:extLst>
                  <a:ext uri="{FF2B5EF4-FFF2-40B4-BE49-F238E27FC236}">
                    <a16:creationId xmlns:a16="http://schemas.microsoft.com/office/drawing/2014/main" id="{7A4F2C95-AD7C-67AF-BF78-2F3880DF7658}"/>
                  </a:ext>
                </a:extLst>
              </p:cNvPr>
              <p:cNvSpPr/>
              <p:nvPr/>
            </p:nvSpPr>
            <p:spPr>
              <a:xfrm>
                <a:off x="7659162" y="2343646"/>
                <a:ext cx="1280090" cy="12800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TextBox 183">
                <a:extLst>
                  <a:ext uri="{FF2B5EF4-FFF2-40B4-BE49-F238E27FC236}">
                    <a16:creationId xmlns:a16="http://schemas.microsoft.com/office/drawing/2014/main" id="{FE729909-D549-F30A-7A8A-3199666F2103}"/>
                  </a:ext>
                </a:extLst>
              </p:cNvPr>
              <p:cNvSpPr txBox="1"/>
              <p:nvPr/>
            </p:nvSpPr>
            <p:spPr>
              <a:xfrm>
                <a:off x="7659162"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Multiple language options</a:t>
                </a:r>
              </a:p>
            </p:txBody>
          </p:sp>
          <p:pic>
            <p:nvPicPr>
              <p:cNvPr id="185" name="Graphic 184" descr="Chat with solid fill">
                <a:extLst>
                  <a:ext uri="{FF2B5EF4-FFF2-40B4-BE49-F238E27FC236}">
                    <a16:creationId xmlns:a16="http://schemas.microsoft.com/office/drawing/2014/main" id="{DB071360-D3FF-2B6E-6AE0-6E6468DC59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2007" y="2564139"/>
                <a:ext cx="914400" cy="914400"/>
              </a:xfrm>
              <a:prstGeom prst="rect">
                <a:avLst/>
              </a:prstGeom>
            </p:spPr>
          </p:pic>
        </p:grpSp>
      </p:grpSp>
      <p:sp>
        <p:nvSpPr>
          <p:cNvPr id="202" name="Google Shape;939;p32">
            <a:extLst>
              <a:ext uri="{FF2B5EF4-FFF2-40B4-BE49-F238E27FC236}">
                <a16:creationId xmlns:a16="http://schemas.microsoft.com/office/drawing/2014/main" id="{161838F5-0FBD-D1EA-4BE8-F3E016BADC05}"/>
              </a:ext>
            </a:extLst>
          </p:cNvPr>
          <p:cNvSpPr/>
          <p:nvPr/>
        </p:nvSpPr>
        <p:spPr>
          <a:xfrm>
            <a:off x="5924714" y="4653502"/>
            <a:ext cx="4909190" cy="1899874"/>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Option to contact a telephone-assisted helpline to request help to complete the survey. </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Help is available in 22 languages.</a:t>
            </a:r>
          </a:p>
        </p:txBody>
      </p:sp>
      <p:cxnSp>
        <p:nvCxnSpPr>
          <p:cNvPr id="204" name="Google Shape;941;p32">
            <a:extLst>
              <a:ext uri="{FF2B5EF4-FFF2-40B4-BE49-F238E27FC236}">
                <a16:creationId xmlns:a16="http://schemas.microsoft.com/office/drawing/2014/main" id="{E25863E9-BD68-8BE4-C771-7C5A1B8F75B9}"/>
              </a:ext>
            </a:extLst>
          </p:cNvPr>
          <p:cNvCxnSpPr>
            <a:cxnSpLocks/>
          </p:cNvCxnSpPr>
          <p:nvPr/>
        </p:nvCxnSpPr>
        <p:spPr>
          <a:xfrm>
            <a:off x="5761374" y="5623258"/>
            <a:ext cx="180000" cy="0"/>
          </a:xfrm>
          <a:prstGeom prst="straightConnector1">
            <a:avLst/>
          </a:prstGeom>
          <a:noFill/>
          <a:ln w="9525" cap="flat" cmpd="sng">
            <a:solidFill>
              <a:srgbClr val="000000"/>
            </a:solidFill>
            <a:prstDash val="solid"/>
            <a:round/>
            <a:headEnd type="none" w="med" len="med"/>
            <a:tailEnd type="oval" w="med" len="med"/>
          </a:ln>
        </p:spPr>
      </p:cxnSp>
    </p:spTree>
    <p:extLst>
      <p:ext uri="{BB962C8B-B14F-4D97-AF65-F5344CB8AC3E}">
        <p14:creationId xmlns:p14="http://schemas.microsoft.com/office/powerpoint/2010/main" val="25716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C2117-7820-8496-7CE9-47BC86F1E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4F761-1653-DABE-31A6-3B92F1D697A4}"/>
              </a:ext>
            </a:extLst>
          </p:cNvPr>
          <p:cNvSpPr>
            <a:spLocks noGrp="1"/>
          </p:cNvSpPr>
          <p:nvPr>
            <p:ph type="title"/>
          </p:nvPr>
        </p:nvSpPr>
        <p:spPr/>
        <p:txBody>
          <a:bodyPr/>
          <a:lstStyle/>
          <a:p>
            <a:r>
              <a:rPr lang="en-GB" dirty="0"/>
              <a:t>Questionnaire development: survey questions</a:t>
            </a:r>
          </a:p>
        </p:txBody>
      </p:sp>
    </p:spTree>
    <p:extLst>
      <p:ext uri="{BB962C8B-B14F-4D97-AF65-F5344CB8AC3E}">
        <p14:creationId xmlns:p14="http://schemas.microsoft.com/office/powerpoint/2010/main" val="23666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EEB7F-DE84-0A49-79A3-B97165231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43ABE-57C0-DDCC-6129-6C920700674F}"/>
              </a:ext>
            </a:extLst>
          </p:cNvPr>
          <p:cNvSpPr>
            <a:spLocks noGrp="1"/>
          </p:cNvSpPr>
          <p:nvPr>
            <p:ph type="title"/>
          </p:nvPr>
        </p:nvSpPr>
        <p:spPr>
          <a:noFill/>
        </p:spPr>
        <p:txBody>
          <a:bodyPr/>
          <a:lstStyle/>
          <a:p>
            <a:r>
              <a:rPr lang="en-US" dirty="0"/>
              <a:t>Development process for UEC26</a:t>
            </a:r>
            <a:endParaRPr lang="en-GB" dirty="0"/>
          </a:p>
        </p:txBody>
      </p:sp>
      <p:grpSp>
        <p:nvGrpSpPr>
          <p:cNvPr id="4" name="Google Shape;300;p20">
            <a:extLst>
              <a:ext uri="{FF2B5EF4-FFF2-40B4-BE49-F238E27FC236}">
                <a16:creationId xmlns:a16="http://schemas.microsoft.com/office/drawing/2014/main" id="{DE8D89E0-A611-B20E-AB03-A8E147DE4CA8}"/>
              </a:ext>
            </a:extLst>
          </p:cNvPr>
          <p:cNvGrpSpPr/>
          <p:nvPr/>
        </p:nvGrpSpPr>
        <p:grpSpPr>
          <a:xfrm>
            <a:off x="869939" y="2011091"/>
            <a:ext cx="2574400" cy="3718486"/>
            <a:chOff x="710298" y="2748263"/>
            <a:chExt cx="1930800" cy="2788864"/>
          </a:xfrm>
        </p:grpSpPr>
        <p:sp>
          <p:nvSpPr>
            <p:cNvPr id="5" name="Google Shape;302;p20">
              <a:extLst>
                <a:ext uri="{FF2B5EF4-FFF2-40B4-BE49-F238E27FC236}">
                  <a16:creationId xmlns:a16="http://schemas.microsoft.com/office/drawing/2014/main" id="{DCC5E0C5-3970-973E-2250-D8C015BDD351}"/>
                </a:ext>
              </a:extLst>
            </p:cNvPr>
            <p:cNvSpPr/>
            <p:nvPr/>
          </p:nvSpPr>
          <p:spPr>
            <a:xfrm rot="16200000">
              <a:off x="1407823" y="2050738"/>
              <a:ext cx="535750" cy="19308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endParaRPr sz="2400" dirty="0">
                <a:latin typeface="+mj-lt"/>
              </a:endParaRPr>
            </a:p>
          </p:txBody>
        </p:sp>
        <p:sp>
          <p:nvSpPr>
            <p:cNvPr id="6" name="Google Shape;303;p20">
              <a:extLst>
                <a:ext uri="{FF2B5EF4-FFF2-40B4-BE49-F238E27FC236}">
                  <a16:creationId xmlns:a16="http://schemas.microsoft.com/office/drawing/2014/main" id="{B0D9B71D-431A-8486-4D60-E73FCCBC12C4}"/>
                </a:ext>
              </a:extLst>
            </p:cNvPr>
            <p:cNvSpPr txBox="1"/>
            <p:nvPr/>
          </p:nvSpPr>
          <p:spPr>
            <a:xfrm>
              <a:off x="872098" y="3586391"/>
              <a:ext cx="1669800" cy="1950736"/>
            </a:xfrm>
            <a:prstGeom prst="rect">
              <a:avLst/>
            </a:prstGeom>
            <a:noFill/>
            <a:ln>
              <a:noFill/>
            </a:ln>
          </p:spPr>
          <p:txBody>
            <a:bodyPr spcFirstLastPara="1" wrap="square" lIns="121900" tIns="121900" rIns="121900" bIns="121900" anchor="ctr" anchorCtr="0">
              <a:noAutofit/>
            </a:bodyPr>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Desk research: </a:t>
              </a:r>
              <a:r>
                <a:rPr lang="en-GB" sz="1400" dirty="0">
                  <a:latin typeface="Arial" panose="020B0604020202020204" pitchFamily="34" charset="0"/>
                  <a:cs typeface="Arial" panose="020B0604020202020204" pitchFamily="34" charset="0"/>
                </a:rPr>
                <a:t>to review recent policy</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Discussion groups with NHS England &amp; CQC.</a:t>
              </a:r>
            </a:p>
            <a:p>
              <a:r>
                <a:rPr lang="en-GB" sz="1400" b="1" dirty="0">
                  <a:latin typeface="Arial" panose="020B0604020202020204" pitchFamily="34" charset="0"/>
                  <a:cs typeface="Arial" panose="020B0604020202020204" pitchFamily="34" charset="0"/>
                </a:rPr>
                <a:t>Focus groups with patients and frontline staff: </a:t>
              </a:r>
            </a:p>
            <a:p>
              <a:r>
                <a:rPr lang="en-GB" sz="1400" dirty="0">
                  <a:latin typeface="Arial" panose="020B0604020202020204" pitchFamily="34" charset="0"/>
                  <a:cs typeface="Arial" panose="020B0604020202020204" pitchFamily="34" charset="0"/>
                </a:rPr>
                <a:t>to explore updates to policies and areas of growing importance.</a:t>
              </a:r>
            </a:p>
          </p:txBody>
        </p:sp>
        <p:sp>
          <p:nvSpPr>
            <p:cNvPr id="7" name="Google Shape;304;p20">
              <a:extLst>
                <a:ext uri="{FF2B5EF4-FFF2-40B4-BE49-F238E27FC236}">
                  <a16:creationId xmlns:a16="http://schemas.microsoft.com/office/drawing/2014/main" id="{21665834-BAB1-1CD4-6361-E850C8024EF1}"/>
                </a:ext>
              </a:extLst>
            </p:cNvPr>
            <p:cNvSpPr txBox="1"/>
            <p:nvPr/>
          </p:nvSpPr>
          <p:spPr>
            <a:xfrm>
              <a:off x="872098" y="2827438"/>
              <a:ext cx="1606800" cy="37740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August – December 2025</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8" name="Google Shape;308;p20">
            <a:extLst>
              <a:ext uri="{FF2B5EF4-FFF2-40B4-BE49-F238E27FC236}">
                <a16:creationId xmlns:a16="http://schemas.microsoft.com/office/drawing/2014/main" id="{F4B3C76E-B312-0AF0-1E0D-8CD56D0E4BAC}"/>
              </a:ext>
            </a:extLst>
          </p:cNvPr>
          <p:cNvGrpSpPr/>
          <p:nvPr/>
        </p:nvGrpSpPr>
        <p:grpSpPr>
          <a:xfrm>
            <a:off x="6019278" y="2011091"/>
            <a:ext cx="2574400" cy="2149185"/>
            <a:chOff x="4572168" y="2748262"/>
            <a:chExt cx="1930800" cy="1611889"/>
          </a:xfrm>
        </p:grpSpPr>
        <p:sp>
          <p:nvSpPr>
            <p:cNvPr id="9" name="Google Shape;310;p20">
              <a:extLst>
                <a:ext uri="{FF2B5EF4-FFF2-40B4-BE49-F238E27FC236}">
                  <a16:creationId xmlns:a16="http://schemas.microsoft.com/office/drawing/2014/main" id="{129CCB90-D3E2-D649-AB35-3CB50D67BC3D}"/>
                </a:ext>
              </a:extLst>
            </p:cNvPr>
            <p:cNvSpPr/>
            <p:nvPr/>
          </p:nvSpPr>
          <p:spPr>
            <a:xfrm rot="16200000">
              <a:off x="5269692" y="2050738"/>
              <a:ext cx="535751" cy="1930800"/>
            </a:xfrm>
            <a:prstGeom prst="round2SameRect">
              <a:avLst>
                <a:gd name="adj1" fmla="val 0"/>
                <a:gd name="adj2" fmla="val 0"/>
              </a:avLst>
            </a:prstGeom>
            <a:solidFill>
              <a:schemeClr val="accent3"/>
            </a:solidFill>
            <a:ln>
              <a:noFill/>
            </a:ln>
          </p:spPr>
          <p:txBody>
            <a:bodyPr spcFirstLastPara="1" wrap="square" lIns="121900" tIns="121900" rIns="121900" bIns="121900" anchor="ctr" anchorCtr="0">
              <a:noAutofit/>
            </a:bodyPr>
            <a:lstStyle/>
            <a:p>
              <a:endParaRPr sz="2400" dirty="0">
                <a:latin typeface="+mj-lt"/>
              </a:endParaRPr>
            </a:p>
          </p:txBody>
        </p:sp>
        <p:sp>
          <p:nvSpPr>
            <p:cNvPr id="10" name="Google Shape;311;p20">
              <a:extLst>
                <a:ext uri="{FF2B5EF4-FFF2-40B4-BE49-F238E27FC236}">
                  <a16:creationId xmlns:a16="http://schemas.microsoft.com/office/drawing/2014/main" id="{74063F46-4284-F7DE-7CC5-77B8B674D114}"/>
                </a:ext>
              </a:extLst>
            </p:cNvPr>
            <p:cNvSpPr txBox="1"/>
            <p:nvPr/>
          </p:nvSpPr>
          <p:spPr>
            <a:xfrm>
              <a:off x="4584482" y="3661506"/>
              <a:ext cx="1906169" cy="698645"/>
            </a:xfrm>
            <a:prstGeom prst="rect">
              <a:avLst/>
            </a:prstGeom>
            <a:noFill/>
            <a:ln>
              <a:noFill/>
            </a:ln>
          </p:spPr>
          <p:txBody>
            <a:bodyPr spcFirstLastPara="1" wrap="square" lIns="121900" tIns="121900" rIns="121900" bIns="121900" anchor="ctr" anchorCtr="0">
              <a:noAutofit/>
            </a:bodyPr>
            <a:lstStyle/>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Second trust webinar: </a:t>
              </a:r>
              <a:r>
                <a:rPr lang="en-GB" sz="1400" dirty="0">
                  <a:latin typeface="Arial" panose="020B0604020202020204" pitchFamily="34" charset="0"/>
                  <a:cs typeface="Arial" panose="020B0604020202020204" pitchFamily="34" charset="0"/>
                </a:rPr>
                <a:t>to discuss sampling process and questionnaire amendments for 2026.</a:t>
              </a:r>
            </a:p>
            <a:p>
              <a:endParaRPr lang="en-GB" sz="1400" dirty="0">
                <a:highlight>
                  <a:srgbClr val="FFFF00"/>
                </a:highlight>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Second contractor consultation: </a:t>
              </a:r>
              <a:r>
                <a:rPr lang="en-GB" sz="1400" dirty="0">
                  <a:latin typeface="Arial" panose="020B0604020202020204" pitchFamily="34" charset="0"/>
                  <a:cs typeface="Arial" panose="020B0604020202020204" pitchFamily="34" charset="0"/>
                </a:rPr>
                <a:t>to discuss changes for the 2026 survey and sampling and fieldwork processes.</a:t>
              </a:r>
            </a:p>
          </p:txBody>
        </p:sp>
        <p:sp>
          <p:nvSpPr>
            <p:cNvPr id="11" name="Google Shape;312;p20">
              <a:extLst>
                <a:ext uri="{FF2B5EF4-FFF2-40B4-BE49-F238E27FC236}">
                  <a16:creationId xmlns:a16="http://schemas.microsoft.com/office/drawing/2014/main" id="{2CED4710-CEB8-D2CC-6F02-2734216BF407}"/>
                </a:ext>
              </a:extLst>
            </p:cNvPr>
            <p:cNvSpPr txBox="1"/>
            <p:nvPr/>
          </p:nvSpPr>
          <p:spPr>
            <a:xfrm>
              <a:off x="4734235" y="2748263"/>
              <a:ext cx="1606800" cy="535749"/>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February 2026</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12" name="Google Shape;316;p20">
            <a:extLst>
              <a:ext uri="{FF2B5EF4-FFF2-40B4-BE49-F238E27FC236}">
                <a16:creationId xmlns:a16="http://schemas.microsoft.com/office/drawing/2014/main" id="{ED2C5786-92DD-D56E-2F8F-3DE6B4FF1E44}"/>
              </a:ext>
            </a:extLst>
          </p:cNvPr>
          <p:cNvGrpSpPr/>
          <p:nvPr/>
        </p:nvGrpSpPr>
        <p:grpSpPr>
          <a:xfrm>
            <a:off x="8594037" y="2011089"/>
            <a:ext cx="2574400" cy="1962607"/>
            <a:chOff x="6503102" y="2748261"/>
            <a:chExt cx="1930800" cy="1471955"/>
          </a:xfrm>
        </p:grpSpPr>
        <p:sp>
          <p:nvSpPr>
            <p:cNvPr id="13" name="Google Shape;318;p20">
              <a:extLst>
                <a:ext uri="{FF2B5EF4-FFF2-40B4-BE49-F238E27FC236}">
                  <a16:creationId xmlns:a16="http://schemas.microsoft.com/office/drawing/2014/main" id="{8A141C70-F559-C62D-25DA-BFE04A5C344A}"/>
                </a:ext>
              </a:extLst>
            </p:cNvPr>
            <p:cNvSpPr/>
            <p:nvPr/>
          </p:nvSpPr>
          <p:spPr>
            <a:xfrm rot="16200000">
              <a:off x="7200626" y="2050737"/>
              <a:ext cx="535751" cy="1930800"/>
            </a:xfrm>
            <a:prstGeom prst="round2SameRect">
              <a:avLst>
                <a:gd name="adj1" fmla="val 0"/>
                <a:gd name="adj2" fmla="val 50000"/>
              </a:avLst>
            </a:prstGeom>
            <a:solidFill>
              <a:schemeClr val="accent6"/>
            </a:solidFill>
            <a:ln>
              <a:noFill/>
            </a:ln>
          </p:spPr>
          <p:txBody>
            <a:bodyPr spcFirstLastPara="1" wrap="square" lIns="121900" tIns="121900" rIns="121900" bIns="121900" anchor="ctr" anchorCtr="0">
              <a:noAutofit/>
            </a:bodyPr>
            <a:lstStyle/>
            <a:p>
              <a:endParaRPr sz="2400" dirty="0">
                <a:latin typeface="+mj-lt"/>
              </a:endParaRPr>
            </a:p>
          </p:txBody>
        </p:sp>
        <p:sp>
          <p:nvSpPr>
            <p:cNvPr id="14" name="Google Shape;319;p20">
              <a:extLst>
                <a:ext uri="{FF2B5EF4-FFF2-40B4-BE49-F238E27FC236}">
                  <a16:creationId xmlns:a16="http://schemas.microsoft.com/office/drawing/2014/main" id="{DE77F824-11C9-19D7-D2BA-617142608C18}"/>
                </a:ext>
              </a:extLst>
            </p:cNvPr>
            <p:cNvSpPr txBox="1"/>
            <p:nvPr/>
          </p:nvSpPr>
          <p:spPr>
            <a:xfrm>
              <a:off x="6534501" y="3446848"/>
              <a:ext cx="1852550" cy="773368"/>
            </a:xfrm>
            <a:prstGeom prst="rect">
              <a:avLst/>
            </a:prstGeom>
            <a:noFill/>
            <a:ln>
              <a:noFill/>
            </a:ln>
          </p:spPr>
          <p:txBody>
            <a:bodyPr spcFirstLastPara="1" wrap="square" lIns="121900" tIns="121900" rIns="121900" bIns="121900" anchor="ctr" anchorCtr="0">
              <a:noAutofit/>
            </a:bodyPr>
            <a:lstStyle/>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Preparation for fieldwork.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Trusts draw their sample</a:t>
              </a:r>
              <a:r>
                <a:rPr lang="en-GB" sz="1400" dirty="0">
                  <a:latin typeface="Arial" panose="020B0604020202020204" pitchFamily="34" charset="0"/>
                  <a:cs typeface="Arial" panose="020B0604020202020204" pitchFamily="34" charset="0"/>
                </a:rPr>
                <a:t>.</a:t>
              </a:r>
            </a:p>
          </p:txBody>
        </p:sp>
        <p:sp>
          <p:nvSpPr>
            <p:cNvPr id="15" name="Google Shape;320;p20">
              <a:extLst>
                <a:ext uri="{FF2B5EF4-FFF2-40B4-BE49-F238E27FC236}">
                  <a16:creationId xmlns:a16="http://schemas.microsoft.com/office/drawing/2014/main" id="{8011E260-2856-3AE0-2C06-509742D2806E}"/>
                </a:ext>
              </a:extLst>
            </p:cNvPr>
            <p:cNvSpPr txBox="1"/>
            <p:nvPr/>
          </p:nvSpPr>
          <p:spPr>
            <a:xfrm>
              <a:off x="6665102" y="2748263"/>
              <a:ext cx="1606800" cy="533854"/>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March 2026</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16" name="Google Shape;323;p20">
            <a:extLst>
              <a:ext uri="{FF2B5EF4-FFF2-40B4-BE49-F238E27FC236}">
                <a16:creationId xmlns:a16="http://schemas.microsoft.com/office/drawing/2014/main" id="{F65BAFE2-6AFC-23EE-6476-0D74F56A5001}"/>
              </a:ext>
            </a:extLst>
          </p:cNvPr>
          <p:cNvGrpSpPr/>
          <p:nvPr/>
        </p:nvGrpSpPr>
        <p:grpSpPr>
          <a:xfrm>
            <a:off x="3444518" y="2011091"/>
            <a:ext cx="2574580" cy="3129971"/>
            <a:chOff x="2641098" y="2748260"/>
            <a:chExt cx="1930935" cy="2347478"/>
          </a:xfrm>
        </p:grpSpPr>
        <p:sp>
          <p:nvSpPr>
            <p:cNvPr id="17" name="Google Shape;325;p20">
              <a:extLst>
                <a:ext uri="{FF2B5EF4-FFF2-40B4-BE49-F238E27FC236}">
                  <a16:creationId xmlns:a16="http://schemas.microsoft.com/office/drawing/2014/main" id="{0691D4A4-E613-4BFA-BAC4-D8626CC036EC}"/>
                </a:ext>
              </a:extLst>
            </p:cNvPr>
            <p:cNvSpPr/>
            <p:nvPr/>
          </p:nvSpPr>
          <p:spPr>
            <a:xfrm rot="16200000">
              <a:off x="3338756" y="2050737"/>
              <a:ext cx="535753" cy="1930800"/>
            </a:xfrm>
            <a:prstGeom prst="round2SameRect">
              <a:avLst>
                <a:gd name="adj1" fmla="val 0"/>
                <a:gd name="adj2" fmla="val 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sp>
          <p:nvSpPr>
            <p:cNvPr id="18" name="Google Shape;326;p20">
              <a:extLst>
                <a:ext uri="{FF2B5EF4-FFF2-40B4-BE49-F238E27FC236}">
                  <a16:creationId xmlns:a16="http://schemas.microsoft.com/office/drawing/2014/main" id="{4EB3FCB4-0870-1F72-2057-0186BCD80A6F}"/>
                </a:ext>
              </a:extLst>
            </p:cNvPr>
            <p:cNvSpPr txBox="1"/>
            <p:nvPr/>
          </p:nvSpPr>
          <p:spPr>
            <a:xfrm>
              <a:off x="2641098" y="4397094"/>
              <a:ext cx="1930801" cy="698644"/>
            </a:xfrm>
            <a:prstGeom prst="rect">
              <a:avLst/>
            </a:prstGeom>
            <a:noFill/>
            <a:ln>
              <a:noFill/>
            </a:ln>
          </p:spPr>
          <p:txBody>
            <a:bodyPr spcFirstLastPara="1" wrap="square" lIns="121900" tIns="121900" rIns="121900" bIns="121900" anchor="ctr" anchorCtr="0">
              <a:noAutofit/>
            </a:bodyPr>
            <a:lstStyle/>
            <a:p>
              <a:endParaRPr lang="en-GB" sz="1200" b="1" dirty="0">
                <a:latin typeface="Arial" panose="020B0604020202020204" pitchFamily="34" charset="0"/>
                <a:cs typeface="Arial" panose="020B0604020202020204" pitchFamily="34" charset="0"/>
              </a:endParaRPr>
            </a:p>
            <a:p>
              <a:endParaRPr lang="en-GB" sz="1400" dirty="0">
                <a:highlight>
                  <a:srgbClr val="FFFF00"/>
                </a:highlight>
                <a:latin typeface="Arial" panose="020B0604020202020204" pitchFamily="34" charset="0"/>
                <a:cs typeface="Arial" panose="020B0604020202020204" pitchFamily="34" charset="0"/>
              </a:endParaRPr>
            </a:p>
            <a:p>
              <a:r>
                <a:rPr lang="en-GB" sz="1400" b="1" dirty="0">
                  <a:latin typeface="Arial" panose="020B0604020202020204" pitchFamily="34" charset="0"/>
                  <a:ea typeface="Roboto"/>
                  <a:cs typeface="Arial" panose="020B0604020202020204" pitchFamily="34" charset="0"/>
                  <a:sym typeface="Roboto"/>
                </a:rPr>
                <a:t>Advisory Group meeting,  c</a:t>
              </a:r>
              <a:r>
                <a:rPr lang="en-GB" sz="1400" b="1" dirty="0">
                  <a:latin typeface="Arial" panose="020B0604020202020204" pitchFamily="34" charset="0"/>
                  <a:cs typeface="Arial" panose="020B0604020202020204" pitchFamily="34" charset="0"/>
                </a:rPr>
                <a:t>onsultation with contractors, first trust webinar:</a:t>
              </a:r>
              <a:r>
                <a:rPr lang="en-GB" sz="1400" dirty="0">
                  <a:latin typeface="Arial" panose="020B0604020202020204" pitchFamily="34" charset="0"/>
                  <a:cs typeface="Arial" panose="020B0604020202020204" pitchFamily="34" charset="0"/>
                </a:rPr>
                <a:t> to discuss learnings from 2024 and new areas for exploration in the 2026 survey.</a:t>
              </a:r>
            </a:p>
            <a:p>
              <a:r>
                <a:rPr lang="en-GB" sz="1400" b="1" dirty="0">
                  <a:latin typeface="Arial" panose="020B0604020202020204" pitchFamily="34" charset="0"/>
                  <a:cs typeface="Arial" panose="020B0604020202020204" pitchFamily="34" charset="0"/>
                </a:rPr>
                <a:t>Cognitive interviews with 25 patients to test patient facing materials: </a:t>
              </a:r>
              <a:r>
                <a:rPr lang="en-GB" sz="1400" dirty="0">
                  <a:latin typeface="Arial" panose="020B0604020202020204" pitchFamily="34" charset="0"/>
                  <a:cs typeface="Arial" panose="020B0604020202020204" pitchFamily="34" charset="0"/>
                </a:rPr>
                <a:t>90-minute virtual interviews with patients from various demographic backgrounds. </a:t>
              </a:r>
            </a:p>
            <a:p>
              <a:endParaRPr lang="en-GB" sz="1400" dirty="0">
                <a:latin typeface="Arial" panose="020B0604020202020204" pitchFamily="34" charset="0"/>
                <a:cs typeface="Arial" panose="020B0604020202020204" pitchFamily="34" charset="0"/>
              </a:endParaRPr>
            </a:p>
            <a:p>
              <a:pPr algn="ctr"/>
              <a:endParaRPr sz="1400" dirty="0">
                <a:latin typeface="+mj-lt"/>
                <a:ea typeface="Roboto"/>
                <a:cs typeface="Roboto"/>
                <a:sym typeface="Roboto"/>
              </a:endParaRPr>
            </a:p>
          </p:txBody>
        </p:sp>
        <p:sp>
          <p:nvSpPr>
            <p:cNvPr id="19" name="Google Shape;327;p20">
              <a:extLst>
                <a:ext uri="{FF2B5EF4-FFF2-40B4-BE49-F238E27FC236}">
                  <a16:creationId xmlns:a16="http://schemas.microsoft.com/office/drawing/2014/main" id="{F2883CA5-1A60-3340-15AC-05E3A576FCCA}"/>
                </a:ext>
              </a:extLst>
            </p:cNvPr>
            <p:cNvSpPr txBox="1"/>
            <p:nvPr/>
          </p:nvSpPr>
          <p:spPr>
            <a:xfrm>
              <a:off x="2803299" y="2748262"/>
              <a:ext cx="1606800" cy="53575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November 2025 – February 2026</a:t>
              </a:r>
              <a:endParaRPr dirty="0">
                <a:solidFill>
                  <a:srgbClr val="FFFFFF"/>
                </a:solidFill>
                <a:latin typeface="+mj-lt"/>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102803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01C050-4000-BF4C-F12F-C4107CA10545}"/>
              </a:ext>
            </a:extLst>
          </p:cNvPr>
          <p:cNvSpPr/>
          <p:nvPr/>
        </p:nvSpPr>
        <p:spPr>
          <a:xfrm>
            <a:off x="10641874" y="6052457"/>
            <a:ext cx="1471749" cy="696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2ECAB6E-666E-5A31-CCE2-DB6D478BE27F}"/>
              </a:ext>
            </a:extLst>
          </p:cNvPr>
          <p:cNvSpPr>
            <a:spLocks noGrp="1"/>
          </p:cNvSpPr>
          <p:nvPr>
            <p:ph type="title"/>
          </p:nvPr>
        </p:nvSpPr>
        <p:spPr/>
        <p:txBody>
          <a:bodyPr/>
          <a:lstStyle/>
          <a:p>
            <a:r>
              <a:rPr lang="en-GB" dirty="0"/>
              <a:t>UEC26 questionnaire updates: Type 1 questionnaire (A&amp;E)</a:t>
            </a:r>
          </a:p>
        </p:txBody>
      </p:sp>
      <p:sp>
        <p:nvSpPr>
          <p:cNvPr id="3" name="Content Placeholder 2">
            <a:extLst>
              <a:ext uri="{FF2B5EF4-FFF2-40B4-BE49-F238E27FC236}">
                <a16:creationId xmlns:a16="http://schemas.microsoft.com/office/drawing/2014/main" id="{7DA2C2C5-362A-A7B3-FFD1-9A9E0D86AB1D}"/>
              </a:ext>
            </a:extLst>
          </p:cNvPr>
          <p:cNvSpPr>
            <a:spLocks noGrp="1"/>
          </p:cNvSpPr>
          <p:nvPr>
            <p:ph idx="1"/>
          </p:nvPr>
        </p:nvSpPr>
        <p:spPr>
          <a:xfrm>
            <a:off x="516834" y="1271245"/>
            <a:ext cx="11155361" cy="4575255"/>
          </a:xfrm>
        </p:spPr>
        <p:txBody>
          <a:bodyPr/>
          <a:lstStyle/>
          <a:p>
            <a:pPr lvl="1">
              <a:buClr>
                <a:srgbClr val="007B4E"/>
              </a:buClr>
            </a:pPr>
            <a:r>
              <a:rPr lang="en-GB" sz="1200" b="1" dirty="0">
                <a:solidFill>
                  <a:schemeClr val="tx2"/>
                </a:solidFill>
              </a:rPr>
              <a:t>Final changes have been made as below for the Type 1 questionnaire following the development phase:</a:t>
            </a:r>
            <a:endParaRPr lang="en-GB" sz="1200" dirty="0">
              <a:solidFill>
                <a:schemeClr val="tx2"/>
              </a:solidFill>
            </a:endParaRPr>
          </a:p>
          <a:p>
            <a:pPr lvl="2">
              <a:buClr>
                <a:srgbClr val="007B4E"/>
              </a:buClr>
            </a:pPr>
            <a:r>
              <a:rPr lang="en-GB" sz="1200" b="1" dirty="0"/>
              <a:t>Q1 Contact with other services prior to A&amp;E: </a:t>
            </a:r>
            <a:r>
              <a:rPr lang="en-GB" sz="1200" dirty="0"/>
              <a:t>extra clarity added to explanatory texts.</a:t>
            </a:r>
          </a:p>
          <a:p>
            <a:pPr lvl="2">
              <a:buClr>
                <a:srgbClr val="007B4E"/>
              </a:buClr>
            </a:pPr>
            <a:r>
              <a:rPr lang="en-GB" sz="1200" b="1" dirty="0"/>
              <a:t>Q2 Reasons for attending A&amp;E first: </a:t>
            </a:r>
            <a:r>
              <a:rPr lang="en-GB" sz="1200" dirty="0"/>
              <a:t>“my condition was life-threatening” changed to “my condition was serious”.</a:t>
            </a:r>
          </a:p>
          <a:p>
            <a:pPr lvl="2">
              <a:buClr>
                <a:srgbClr val="007B4E"/>
              </a:buClr>
            </a:pPr>
            <a:r>
              <a:rPr lang="en-GB" sz="1200" b="1" dirty="0"/>
              <a:t>Q3 Help received prior to A&amp;E: </a:t>
            </a:r>
            <a:r>
              <a:rPr lang="en-GB" sz="1200" dirty="0"/>
              <a:t>“NHS 111 telephone services” and “NHS 111 online services” combined. </a:t>
            </a:r>
          </a:p>
          <a:p>
            <a:pPr lvl="2">
              <a:buClr>
                <a:srgbClr val="007B4E"/>
              </a:buClr>
            </a:pPr>
            <a:r>
              <a:rPr lang="en-GB" sz="1200" b="1" dirty="0"/>
              <a:t>Q9 Reasons for reattending: </a:t>
            </a:r>
            <a:r>
              <a:rPr lang="en-GB" sz="1200" dirty="0"/>
              <a:t>additional response options added re planned visits and not receiving the help needed from another service.</a:t>
            </a:r>
          </a:p>
          <a:p>
            <a:pPr lvl="2">
              <a:buClr>
                <a:srgbClr val="007B4E"/>
              </a:buClr>
            </a:pPr>
            <a:r>
              <a:rPr lang="en-GB" sz="1200" b="1" dirty="0"/>
              <a:t>Q12 Kept updated on wait time: </a:t>
            </a:r>
            <a:r>
              <a:rPr lang="en-GB" sz="1200" dirty="0"/>
              <a:t>updates made to question text. </a:t>
            </a:r>
          </a:p>
          <a:p>
            <a:pPr lvl="2">
              <a:buClr>
                <a:srgbClr val="007B4E"/>
              </a:buClr>
            </a:pPr>
            <a:r>
              <a:rPr lang="en-GB" sz="1200" b="1" dirty="0"/>
              <a:t>Q21 Individual needs: </a:t>
            </a:r>
            <a:r>
              <a:rPr lang="en-GB" sz="1200" dirty="0"/>
              <a:t>new question following same matrix format for paper questionnaire only as IP25. Response options adjusted for UEC26.</a:t>
            </a:r>
          </a:p>
          <a:p>
            <a:pPr lvl="2">
              <a:buClr>
                <a:srgbClr val="007B4E"/>
              </a:buClr>
            </a:pPr>
            <a:r>
              <a:rPr lang="en-GB" sz="1200" b="1" dirty="0"/>
              <a:t>Q23 Corridor care: </a:t>
            </a:r>
            <a:r>
              <a:rPr lang="en-GB" sz="1200" dirty="0"/>
              <a:t>new question added regarding treatment in a public area. </a:t>
            </a:r>
          </a:p>
          <a:p>
            <a:pPr lvl="2">
              <a:buClr>
                <a:srgbClr val="007B4E"/>
              </a:buClr>
            </a:pPr>
            <a:r>
              <a:rPr lang="en-GB" sz="1200" b="1" dirty="0"/>
              <a:t>Q24 Pre-existing medical conditions</a:t>
            </a:r>
            <a:r>
              <a:rPr lang="en-GB" sz="1200" dirty="0"/>
              <a:t>: updates made to response options.</a:t>
            </a:r>
          </a:p>
          <a:p>
            <a:pPr lvl="2">
              <a:buClr>
                <a:srgbClr val="007B4E"/>
              </a:buClr>
            </a:pPr>
            <a:r>
              <a:rPr lang="en-GB" sz="1200" b="1" dirty="0"/>
              <a:t>Q37 Who to contact following A&amp;E: </a:t>
            </a:r>
            <a:r>
              <a:rPr lang="en-GB" sz="1200" dirty="0"/>
              <a:t>updates made to response options.</a:t>
            </a:r>
          </a:p>
          <a:p>
            <a:pPr lvl="2">
              <a:buClr>
                <a:srgbClr val="007B4E"/>
              </a:buClr>
            </a:pPr>
            <a:r>
              <a:rPr lang="en-GB" sz="1200" b="1" dirty="0"/>
              <a:t>Q46 Disabilities and illnesses: </a:t>
            </a:r>
            <a:r>
              <a:rPr lang="en-GB" sz="1200" dirty="0"/>
              <a:t>new response option 13 “Neurodivergence (other than autism or autism spectrum condition)”; question text wording updated to align with other patient surveys.</a:t>
            </a:r>
          </a:p>
          <a:p>
            <a:pPr lvl="2">
              <a:buClr>
                <a:srgbClr val="007B4E"/>
              </a:buClr>
            </a:pPr>
            <a:r>
              <a:rPr lang="en-GB" sz="1200" b="1" dirty="0"/>
              <a:t>Q51 Recontact question: </a:t>
            </a:r>
            <a:r>
              <a:rPr lang="en-GB" sz="1200" dirty="0"/>
              <a:t>response options adjusted to align with other patient surveys.</a:t>
            </a:r>
          </a:p>
          <a:p>
            <a:pPr marL="341100" lvl="2" indent="0">
              <a:buClr>
                <a:srgbClr val="007B4E"/>
              </a:buClr>
              <a:buNone/>
            </a:pPr>
            <a:endParaRPr lang="en-GB" sz="1200" dirty="0"/>
          </a:p>
          <a:p>
            <a:pPr lvl="1">
              <a:buClr>
                <a:srgbClr val="007B4E"/>
              </a:buClr>
            </a:pPr>
            <a:r>
              <a:rPr lang="en-GB" sz="1200" b="1" dirty="0">
                <a:solidFill>
                  <a:schemeClr val="accent3"/>
                </a:solidFill>
              </a:rPr>
              <a:t>Questions removed:</a:t>
            </a:r>
          </a:p>
          <a:p>
            <a:pPr lvl="2">
              <a:buClr>
                <a:srgbClr val="007B4E"/>
              </a:buClr>
            </a:pPr>
            <a:r>
              <a:rPr lang="en-GB" sz="1200" b="1" dirty="0"/>
              <a:t>Q12</a:t>
            </a:r>
            <a:r>
              <a:rPr lang="en-GB" sz="1200" dirty="0"/>
              <a:t> “After your first assessment, did the nurse or doctor tell you what would happen next?”; </a:t>
            </a:r>
            <a:r>
              <a:rPr lang="en-GB" sz="1200" b="1" dirty="0"/>
              <a:t>Q13</a:t>
            </a:r>
            <a:r>
              <a:rPr lang="en-GB" sz="1200" dirty="0"/>
              <a:t> “Were you informed how long you would have to wait to be examined or treated?”; </a:t>
            </a:r>
            <a:r>
              <a:rPr lang="en-GB" sz="1200" b="1" dirty="0"/>
              <a:t>Q23 </a:t>
            </a:r>
            <a:r>
              <a:rPr lang="en-GB" sz="1200" dirty="0"/>
              <a:t>“Do you have any communication needs?”;</a:t>
            </a:r>
            <a:r>
              <a:rPr lang="en-GB" sz="1200" b="1" dirty="0"/>
              <a:t> Q24 </a:t>
            </a:r>
            <a:r>
              <a:rPr lang="en-GB" sz="1200" dirty="0"/>
              <a:t>“While you were in A&amp;E, did staff help you with your communication needs?”</a:t>
            </a:r>
          </a:p>
          <a:p>
            <a:pPr lvl="2">
              <a:buClr>
                <a:srgbClr val="007B4E"/>
              </a:buClr>
            </a:pPr>
            <a:endParaRPr lang="en-GB" sz="1200" dirty="0"/>
          </a:p>
          <a:p>
            <a:endParaRPr lang="en-GB" dirty="0"/>
          </a:p>
        </p:txBody>
      </p:sp>
    </p:spTree>
    <p:extLst>
      <p:ext uri="{BB962C8B-B14F-4D97-AF65-F5344CB8AC3E}">
        <p14:creationId xmlns:p14="http://schemas.microsoft.com/office/powerpoint/2010/main" val="415434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3B-3C08-9D8A-EF80-AB9FF922B028}"/>
            </a:ext>
          </a:extLst>
        </p:cNvPr>
        <p:cNvGrpSpPr/>
        <p:nvPr/>
      </p:nvGrpSpPr>
      <p:grpSpPr>
        <a:xfrm>
          <a:off x="0" y="0"/>
          <a:ext cx="0" cy="0"/>
          <a:chOff x="0" y="0"/>
          <a:chExt cx="0" cy="0"/>
        </a:xfrm>
      </p:grpSpPr>
      <p:graphicFrame>
        <p:nvGraphicFramePr>
          <p:cNvPr id="11" name="Subtitle 2">
            <a:extLst>
              <a:ext uri="{FF2B5EF4-FFF2-40B4-BE49-F238E27FC236}">
                <a16:creationId xmlns:a16="http://schemas.microsoft.com/office/drawing/2014/main" id="{D15C96CC-BAB2-A298-44E8-48A95DC73385}"/>
              </a:ext>
            </a:extLst>
          </p:cNvPr>
          <p:cNvGraphicFramePr>
            <a:graphicFrameLocks noGrp="1"/>
          </p:cNvGraphicFramePr>
          <p:nvPr>
            <p:ph sz="half" idx="1"/>
            <p:extLst>
              <p:ext uri="{D42A27DB-BD31-4B8C-83A1-F6EECF244321}">
                <p14:modId xmlns:p14="http://schemas.microsoft.com/office/powerpoint/2010/main" val="1567345274"/>
              </p:ext>
            </p:extLst>
          </p:nvPr>
        </p:nvGraphicFramePr>
        <p:xfrm>
          <a:off x="517526" y="1144988"/>
          <a:ext cx="11155362" cy="492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D6C096CD-EB23-888B-568A-595324876C46}"/>
              </a:ext>
            </a:extLst>
          </p:cNvPr>
          <p:cNvSpPr>
            <a:spLocks noGrp="1"/>
          </p:cNvSpPr>
          <p:nvPr>
            <p:ph type="title"/>
          </p:nvPr>
        </p:nvSpPr>
        <p:spPr/>
        <p:txBody>
          <a:bodyPr/>
          <a:lstStyle/>
          <a:p>
            <a:r>
              <a:rPr lang="en-GB" dirty="0"/>
              <a:t>Contents</a:t>
            </a:r>
          </a:p>
        </p:txBody>
      </p:sp>
    </p:spTree>
    <p:extLst>
      <p:ext uri="{BB962C8B-B14F-4D97-AF65-F5344CB8AC3E}">
        <p14:creationId xmlns:p14="http://schemas.microsoft.com/office/powerpoint/2010/main" val="1519348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5280B-6C9A-439E-5451-4EA1F08CA3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C44DA3-0506-DA7D-9246-063B2B851028}"/>
              </a:ext>
            </a:extLst>
          </p:cNvPr>
          <p:cNvSpPr/>
          <p:nvPr/>
        </p:nvSpPr>
        <p:spPr>
          <a:xfrm>
            <a:off x="10641874" y="6052457"/>
            <a:ext cx="1471749" cy="696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6BC7D82-23C8-0B77-E160-D258C1411517}"/>
              </a:ext>
            </a:extLst>
          </p:cNvPr>
          <p:cNvSpPr>
            <a:spLocks noGrp="1"/>
          </p:cNvSpPr>
          <p:nvPr>
            <p:ph type="title"/>
          </p:nvPr>
        </p:nvSpPr>
        <p:spPr/>
        <p:txBody>
          <a:bodyPr/>
          <a:lstStyle/>
          <a:p>
            <a:r>
              <a:rPr lang="en-GB" dirty="0"/>
              <a:t>UEC26 questionnaire updates: Type 3 questionnaire (UTC)</a:t>
            </a:r>
          </a:p>
        </p:txBody>
      </p:sp>
      <p:sp>
        <p:nvSpPr>
          <p:cNvPr id="3" name="Content Placeholder 2">
            <a:extLst>
              <a:ext uri="{FF2B5EF4-FFF2-40B4-BE49-F238E27FC236}">
                <a16:creationId xmlns:a16="http://schemas.microsoft.com/office/drawing/2014/main" id="{DA7FBAA9-A4C2-B062-341A-1924DCC1B6F8}"/>
              </a:ext>
            </a:extLst>
          </p:cNvPr>
          <p:cNvSpPr>
            <a:spLocks noGrp="1"/>
          </p:cNvSpPr>
          <p:nvPr>
            <p:ph idx="1"/>
          </p:nvPr>
        </p:nvSpPr>
        <p:spPr>
          <a:xfrm>
            <a:off x="516834" y="1271245"/>
            <a:ext cx="11155361" cy="4575255"/>
          </a:xfrm>
        </p:spPr>
        <p:txBody>
          <a:bodyPr/>
          <a:lstStyle/>
          <a:p>
            <a:pPr lvl="1">
              <a:buClr>
                <a:srgbClr val="007B4E"/>
              </a:buClr>
            </a:pPr>
            <a:r>
              <a:rPr lang="en-GB" sz="1200" b="1" dirty="0">
                <a:solidFill>
                  <a:schemeClr val="tx2"/>
                </a:solidFill>
              </a:rPr>
              <a:t>Final changes have been made as below for the Type 3 questionnaire following the development phase:</a:t>
            </a:r>
            <a:endParaRPr lang="en-GB" sz="1200" dirty="0">
              <a:solidFill>
                <a:schemeClr val="tx2"/>
              </a:solidFill>
            </a:endParaRPr>
          </a:p>
          <a:p>
            <a:pPr lvl="2" fontAlgn="base">
              <a:buClr>
                <a:srgbClr val="007B4E"/>
              </a:buClr>
            </a:pPr>
            <a:r>
              <a:rPr lang="en-GB" sz="1200" b="1" dirty="0"/>
              <a:t>Q1 Contact with other services prior to UTC: </a:t>
            </a:r>
            <a:r>
              <a:rPr lang="en-GB" sz="1200" dirty="0"/>
              <a:t>extra clarity added to explanatory texts.</a:t>
            </a:r>
          </a:p>
          <a:p>
            <a:pPr lvl="2" fontAlgn="base">
              <a:buClr>
                <a:srgbClr val="007B4E"/>
              </a:buClr>
            </a:pPr>
            <a:r>
              <a:rPr lang="en-GB" sz="1200" b="1" dirty="0"/>
              <a:t>Q3 Help received prior to UTC: </a:t>
            </a:r>
            <a:r>
              <a:rPr lang="en-GB" sz="1200" dirty="0"/>
              <a:t>“NHS 111 telephone services” and “NHS 111 online services” combined; A&amp;E added as response option.</a:t>
            </a:r>
          </a:p>
          <a:p>
            <a:pPr lvl="2" fontAlgn="base">
              <a:buClr>
                <a:srgbClr val="007B4E"/>
              </a:buClr>
            </a:pPr>
            <a:r>
              <a:rPr lang="en-GB" sz="1200" b="1" dirty="0"/>
              <a:t>Q6 Reasons for reattending UTC: </a:t>
            </a:r>
            <a:r>
              <a:rPr lang="en-GB" sz="1200" dirty="0"/>
              <a:t>new question.</a:t>
            </a:r>
          </a:p>
          <a:p>
            <a:pPr lvl="2" fontAlgn="base">
              <a:buClr>
                <a:srgbClr val="007B4E"/>
              </a:buClr>
            </a:pPr>
            <a:r>
              <a:rPr lang="en-GB" sz="1200" b="1" dirty="0"/>
              <a:t>Q10 Kept updated on wait time: </a:t>
            </a:r>
            <a:r>
              <a:rPr lang="en-GB" sz="1200" dirty="0"/>
              <a:t>updates made to question text.</a:t>
            </a:r>
          </a:p>
          <a:p>
            <a:pPr lvl="2" fontAlgn="base">
              <a:buClr>
                <a:srgbClr val="007B4E"/>
              </a:buClr>
            </a:pPr>
            <a:r>
              <a:rPr lang="en-GB" sz="1200" b="1" dirty="0"/>
              <a:t>Q19 Individual needs: </a:t>
            </a:r>
            <a:r>
              <a:rPr lang="en-GB" sz="1200" dirty="0"/>
              <a:t>new question following same matrix format for paper questionnaire only as IP25. Response options adjusted for UEC26.</a:t>
            </a:r>
          </a:p>
          <a:p>
            <a:pPr lvl="2" fontAlgn="base">
              <a:buClr>
                <a:srgbClr val="007B4E"/>
              </a:buClr>
            </a:pPr>
            <a:r>
              <a:rPr lang="en-GB" sz="1200" b="1" dirty="0"/>
              <a:t>Q21 Pre-existing medical conditions</a:t>
            </a:r>
            <a:r>
              <a:rPr lang="en-GB" sz="1200" dirty="0"/>
              <a:t>: updates made to response options.</a:t>
            </a:r>
          </a:p>
          <a:p>
            <a:pPr lvl="2" fontAlgn="base">
              <a:buClr>
                <a:srgbClr val="007B4E"/>
              </a:buClr>
            </a:pPr>
            <a:r>
              <a:rPr lang="en-GB" sz="1200" b="1" dirty="0"/>
              <a:t>Q34 Who to contact following A&amp;E: </a:t>
            </a:r>
            <a:r>
              <a:rPr lang="en-GB" sz="1200" dirty="0"/>
              <a:t>updates made to response options.</a:t>
            </a:r>
          </a:p>
          <a:p>
            <a:pPr lvl="2" fontAlgn="base">
              <a:buClr>
                <a:srgbClr val="007B4E"/>
              </a:buClr>
            </a:pPr>
            <a:r>
              <a:rPr lang="en-GB" sz="1200" b="1" dirty="0"/>
              <a:t>Q43 Disabilities and illnesses: </a:t>
            </a:r>
            <a:r>
              <a:rPr lang="en-GB" sz="1200" dirty="0"/>
              <a:t>new response option 13 “Neurodivergence (other than autism or autism spectrum condition)”; question text wording updated to align with other patient surveys.</a:t>
            </a:r>
          </a:p>
          <a:p>
            <a:pPr lvl="2" fontAlgn="base">
              <a:buClr>
                <a:srgbClr val="007B4E"/>
              </a:buClr>
            </a:pPr>
            <a:r>
              <a:rPr lang="en-GB" sz="1200" b="1" dirty="0"/>
              <a:t>Q48 Recontact question: </a:t>
            </a:r>
            <a:r>
              <a:rPr lang="en-GB" sz="1200" dirty="0"/>
              <a:t>response options adjusted to align with other patient surveys.</a:t>
            </a:r>
          </a:p>
          <a:p>
            <a:pPr marL="341100" lvl="2" indent="0">
              <a:buClr>
                <a:srgbClr val="007B4E"/>
              </a:buClr>
              <a:buNone/>
            </a:pPr>
            <a:endParaRPr lang="en-GB" sz="1200" dirty="0"/>
          </a:p>
          <a:p>
            <a:pPr lvl="1">
              <a:buClr>
                <a:srgbClr val="007B4E"/>
              </a:buClr>
            </a:pPr>
            <a:r>
              <a:rPr lang="en-GB" sz="1200" b="1" dirty="0">
                <a:solidFill>
                  <a:schemeClr val="accent3"/>
                </a:solidFill>
              </a:rPr>
              <a:t>Questions removed:</a:t>
            </a:r>
          </a:p>
          <a:p>
            <a:pPr lvl="2">
              <a:buClr>
                <a:srgbClr val="007B4E"/>
              </a:buClr>
            </a:pPr>
            <a:r>
              <a:rPr lang="en-GB" sz="1200" b="1" dirty="0"/>
              <a:t>Q9</a:t>
            </a:r>
            <a:r>
              <a:rPr lang="en-GB" sz="1200" dirty="0"/>
              <a:t> “After your first assessment, did the health professional tell you what would happen next?”; </a:t>
            </a:r>
            <a:r>
              <a:rPr lang="en-GB" sz="1200" b="1" dirty="0"/>
              <a:t>Q10</a:t>
            </a:r>
            <a:r>
              <a:rPr lang="en-GB" sz="1200" dirty="0"/>
              <a:t> “Were you informed how long you would have to wait to be examined or treated?”; </a:t>
            </a:r>
            <a:r>
              <a:rPr lang="en-GB" sz="1200" b="1" dirty="0"/>
              <a:t>Q20</a:t>
            </a:r>
            <a:r>
              <a:rPr lang="en-GB" sz="1200" dirty="0"/>
              <a:t> “Do you have any communication needs?”; </a:t>
            </a:r>
            <a:r>
              <a:rPr lang="en-GB" sz="1200" b="1" dirty="0"/>
              <a:t>Q21</a:t>
            </a:r>
            <a:r>
              <a:rPr lang="en-GB" sz="1200" dirty="0"/>
              <a:t> “While you were in the Urgent Treatment Centre, did staff help you with your communication needs?”</a:t>
            </a:r>
          </a:p>
          <a:p>
            <a:pPr lvl="2">
              <a:buClr>
                <a:srgbClr val="007B4E"/>
              </a:buClr>
            </a:pPr>
            <a:endParaRPr lang="en-GB" sz="1200" dirty="0"/>
          </a:p>
          <a:p>
            <a:endParaRPr lang="en-GB" dirty="0"/>
          </a:p>
        </p:txBody>
      </p:sp>
    </p:spTree>
    <p:extLst>
      <p:ext uri="{BB962C8B-B14F-4D97-AF65-F5344CB8AC3E}">
        <p14:creationId xmlns:p14="http://schemas.microsoft.com/office/powerpoint/2010/main" val="145743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08C285-69C2-784F-3033-7EB381EFC9EA}"/>
              </a:ext>
            </a:extLst>
          </p:cNvPr>
          <p:cNvSpPr>
            <a:spLocks noGrp="1"/>
          </p:cNvSpPr>
          <p:nvPr>
            <p:ph type="title"/>
          </p:nvPr>
        </p:nvSpPr>
        <p:spPr>
          <a:xfrm>
            <a:off x="517525" y="489480"/>
            <a:ext cx="11155361" cy="461665"/>
          </a:xfrm>
          <a:noFill/>
        </p:spPr>
        <p:txBody>
          <a:bodyPr/>
          <a:lstStyle/>
          <a:p>
            <a:r>
              <a:rPr lang="en-GB" dirty="0"/>
              <a:t>UEC26 questionnaire updates: additional online survey changes</a:t>
            </a:r>
          </a:p>
        </p:txBody>
      </p:sp>
      <p:sp>
        <p:nvSpPr>
          <p:cNvPr id="7" name="Content Placeholder 2">
            <a:extLst>
              <a:ext uri="{FF2B5EF4-FFF2-40B4-BE49-F238E27FC236}">
                <a16:creationId xmlns:a16="http://schemas.microsoft.com/office/drawing/2014/main" id="{8F062A7C-49C3-9E06-71EF-337D4517487C}"/>
              </a:ext>
            </a:extLst>
          </p:cNvPr>
          <p:cNvSpPr txBox="1">
            <a:spLocks/>
          </p:cNvSpPr>
          <p:nvPr/>
        </p:nvSpPr>
        <p:spPr>
          <a:xfrm>
            <a:off x="516834" y="1271244"/>
            <a:ext cx="11156053" cy="5292842"/>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400" b="1" dirty="0"/>
              <a:t>Changes specifically for the online survey are as follows for both questionnaires:</a:t>
            </a:r>
          </a:p>
          <a:p>
            <a:pPr lvl="2"/>
            <a:r>
              <a:rPr lang="en-GB" sz="1400" b="1" dirty="0"/>
              <a:t>Introduction text: </a:t>
            </a:r>
            <a:r>
              <a:rPr lang="en-GB" sz="1400" dirty="0"/>
              <a:t>additional wording added for clarity around completing the survey across different devices.</a:t>
            </a:r>
          </a:p>
          <a:p>
            <a:pPr lvl="2"/>
            <a:r>
              <a:rPr lang="en-GB" sz="1400" b="1" dirty="0"/>
              <a:t>New question: </a:t>
            </a:r>
            <a:r>
              <a:rPr lang="en-GB" sz="1400" dirty="0"/>
              <a:t>“Before you went to A&amp;E/the Urgent Treatment Centre, were you on a waiting list for planned treatment?”</a:t>
            </a:r>
          </a:p>
          <a:p>
            <a:pPr lvl="2"/>
            <a:r>
              <a:rPr lang="en-GB" sz="1400" b="1" dirty="0"/>
              <a:t>Q3a – Q3i: </a:t>
            </a:r>
            <a:r>
              <a:rPr lang="en-GB" sz="1400" dirty="0"/>
              <a:t>services contacted before going to A&amp;E/UTC: amends made to wording for additional clarity. </a:t>
            </a:r>
          </a:p>
          <a:p>
            <a:pPr lvl="2"/>
            <a:r>
              <a:rPr lang="en-GB" sz="1400" b="1" dirty="0"/>
              <a:t>Q43 / Q40 age: </a:t>
            </a:r>
            <a:r>
              <a:rPr lang="en-GB" sz="1400" dirty="0"/>
              <a:t>soft check validation added, final wording and implementation to be confirmed by SCC.</a:t>
            </a:r>
          </a:p>
          <a:p>
            <a:pPr marL="341100" lvl="2" indent="0">
              <a:buNone/>
            </a:pPr>
            <a:endParaRPr lang="en-GB" sz="1400" dirty="0"/>
          </a:p>
          <a:p>
            <a:pPr marL="0" lvl="1" indent="0">
              <a:buNone/>
            </a:pPr>
            <a:endParaRPr lang="en-GB" sz="1400" dirty="0"/>
          </a:p>
          <a:p>
            <a:pPr lvl="1"/>
            <a:endParaRPr lang="en-GB" sz="1400" dirty="0"/>
          </a:p>
          <a:p>
            <a:pPr marL="683100" lvl="3" indent="0">
              <a:buNone/>
            </a:pPr>
            <a:endParaRPr lang="en-GB" sz="1400" dirty="0"/>
          </a:p>
          <a:p>
            <a:pPr lvl="2"/>
            <a:endParaRPr lang="en-GB" sz="1400" b="1" dirty="0"/>
          </a:p>
          <a:p>
            <a:endParaRPr lang="en-GB" dirty="0"/>
          </a:p>
        </p:txBody>
      </p:sp>
    </p:spTree>
    <p:extLst>
      <p:ext uri="{BB962C8B-B14F-4D97-AF65-F5344CB8AC3E}">
        <p14:creationId xmlns:p14="http://schemas.microsoft.com/office/powerpoint/2010/main" val="218921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2BCDA-66E4-AA0C-5937-B7041976C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EAF06-6B29-AFFA-4254-34B2C3778AF3}"/>
              </a:ext>
            </a:extLst>
          </p:cNvPr>
          <p:cNvSpPr>
            <a:spLocks noGrp="1"/>
          </p:cNvSpPr>
          <p:nvPr>
            <p:ph type="title"/>
          </p:nvPr>
        </p:nvSpPr>
        <p:spPr/>
        <p:txBody>
          <a:bodyPr/>
          <a:lstStyle/>
          <a:p>
            <a:r>
              <a:rPr lang="en-GB" dirty="0"/>
              <a:t>Data protection and Section 251 requirements</a:t>
            </a:r>
          </a:p>
        </p:txBody>
      </p:sp>
    </p:spTree>
    <p:extLst>
      <p:ext uri="{BB962C8B-B14F-4D97-AF65-F5344CB8AC3E}">
        <p14:creationId xmlns:p14="http://schemas.microsoft.com/office/powerpoint/2010/main" val="426783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AAB75-EE54-3920-3103-5BF17E7BD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B549C-ED34-565B-D871-C92B7F8C03AA}"/>
              </a:ext>
            </a:extLst>
          </p:cNvPr>
          <p:cNvSpPr>
            <a:spLocks noGrp="1"/>
          </p:cNvSpPr>
          <p:nvPr>
            <p:ph type="title"/>
          </p:nvPr>
        </p:nvSpPr>
        <p:spPr/>
        <p:txBody>
          <a:bodyPr/>
          <a:lstStyle/>
          <a:p>
            <a:r>
              <a:rPr lang="en-US" dirty="0"/>
              <a:t>General Data Protection Regulation (GDPR) &amp; National Data Opt-Out Programme</a:t>
            </a:r>
            <a:endParaRPr lang="en-GB" dirty="0"/>
          </a:p>
        </p:txBody>
      </p:sp>
      <p:sp>
        <p:nvSpPr>
          <p:cNvPr id="5" name="TextBox 4">
            <a:extLst>
              <a:ext uri="{FF2B5EF4-FFF2-40B4-BE49-F238E27FC236}">
                <a16:creationId xmlns:a16="http://schemas.microsoft.com/office/drawing/2014/main" id="{8F666598-C529-B0BB-316A-35DDEF87465F}"/>
              </a:ext>
            </a:extLst>
          </p:cNvPr>
          <p:cNvSpPr txBox="1"/>
          <p:nvPr/>
        </p:nvSpPr>
        <p:spPr>
          <a:xfrm>
            <a:off x="517525" y="2482746"/>
            <a:ext cx="5333635" cy="923330"/>
          </a:xfrm>
          <a:prstGeom prst="rect">
            <a:avLst/>
          </a:prstGeom>
          <a:noFill/>
        </p:spPr>
        <p:txBody>
          <a:bodyPr wrap="square" rtlCol="0">
            <a:spAutoFit/>
          </a:bodyPr>
          <a:lstStyle/>
          <a:p>
            <a:pPr marL="285750" lvl="1" indent="-285750">
              <a:buClr>
                <a:schemeClr val="tx2"/>
              </a:buClr>
              <a:buSzPct val="140000"/>
              <a:buFont typeface="Courier New" panose="02070309020205020404" pitchFamily="49" charset="0"/>
              <a:buChar char="o"/>
            </a:pPr>
            <a:r>
              <a:rPr lang="en-GB" sz="1400" dirty="0">
                <a:solidFill>
                  <a:srgbClr val="4D4D4D"/>
                </a:solidFill>
              </a:rPr>
              <a:t>How patients’ personal data is being protected under the GDPR is stated on the reverse side of the covering letter for mailings 1-3:</a:t>
            </a:r>
          </a:p>
          <a:p>
            <a:pPr marL="285750" indent="-285750">
              <a:spcAft>
                <a:spcPts val="5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8636ACB-C902-86CF-61B9-5F8FF22F97D0}"/>
              </a:ext>
            </a:extLst>
          </p:cNvPr>
          <p:cNvSpPr txBox="1"/>
          <p:nvPr/>
        </p:nvSpPr>
        <p:spPr>
          <a:xfrm>
            <a:off x="343131" y="2036703"/>
            <a:ext cx="5203824" cy="338554"/>
          </a:xfrm>
          <a:prstGeom prst="rect">
            <a:avLst/>
          </a:prstGeom>
          <a:noFill/>
        </p:spPr>
        <p:txBody>
          <a:bodyPr wrap="square" rtlCol="0">
            <a:spAutoFit/>
          </a:bodyPr>
          <a:lstStyle/>
          <a:p>
            <a:pPr algn="ctr"/>
            <a:r>
              <a:rPr lang="en-GB" sz="1600" b="1" dirty="0">
                <a:solidFill>
                  <a:schemeClr val="tx2"/>
                </a:solidFill>
                <a:latin typeface="Arial" panose="020B0604020202020204" pitchFamily="34" charset="0"/>
                <a:ea typeface="+mj-ea"/>
                <a:cs typeface="Arial" panose="020B0604020202020204" pitchFamily="34" charset="0"/>
              </a:rPr>
              <a:t>General data protection regulation (GDPR)</a:t>
            </a:r>
          </a:p>
        </p:txBody>
      </p:sp>
      <p:cxnSp>
        <p:nvCxnSpPr>
          <p:cNvPr id="7" name="Straight Connector 6">
            <a:extLst>
              <a:ext uri="{FF2B5EF4-FFF2-40B4-BE49-F238E27FC236}">
                <a16:creationId xmlns:a16="http://schemas.microsoft.com/office/drawing/2014/main" id="{5F325320-E6CC-5F17-46CA-872C7F963D05}"/>
              </a:ext>
            </a:extLst>
          </p:cNvPr>
          <p:cNvCxnSpPr/>
          <p:nvPr/>
        </p:nvCxnSpPr>
        <p:spPr>
          <a:xfrm>
            <a:off x="6067148" y="1487996"/>
            <a:ext cx="0" cy="4716462"/>
          </a:xfrm>
          <a:prstGeom prst="line">
            <a:avLst/>
          </a:prstGeom>
          <a:ln w="28575">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F5EF54F8-5A0D-AEDB-68C4-5284F26A2F4A}"/>
              </a:ext>
            </a:extLst>
          </p:cNvPr>
          <p:cNvSpPr/>
          <p:nvPr/>
        </p:nvSpPr>
        <p:spPr>
          <a:xfrm>
            <a:off x="6498864" y="4938942"/>
            <a:ext cx="5049579" cy="941131"/>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Please note that patients do not have to actively consent to the sharing of their data for the 2026 Urgent and Emergency Care Survey.</a:t>
            </a:r>
          </a:p>
        </p:txBody>
      </p:sp>
      <p:sp>
        <p:nvSpPr>
          <p:cNvPr id="9" name="TextBox 8">
            <a:extLst>
              <a:ext uri="{FF2B5EF4-FFF2-40B4-BE49-F238E27FC236}">
                <a16:creationId xmlns:a16="http://schemas.microsoft.com/office/drawing/2014/main" id="{EF0A9060-203A-C4E7-F39F-61A9A809D7AF}"/>
              </a:ext>
            </a:extLst>
          </p:cNvPr>
          <p:cNvSpPr txBox="1"/>
          <p:nvPr/>
        </p:nvSpPr>
        <p:spPr>
          <a:xfrm>
            <a:off x="6337153" y="1487996"/>
            <a:ext cx="5167313" cy="338554"/>
          </a:xfrm>
          <a:prstGeom prst="rect">
            <a:avLst/>
          </a:prstGeom>
          <a:noFill/>
        </p:spPr>
        <p:txBody>
          <a:bodyPr wrap="square" rtlCol="0">
            <a:spAutoFit/>
          </a:bodyPr>
          <a:lstStyle/>
          <a:p>
            <a:pPr algn="ctr"/>
            <a:r>
              <a:rPr lang="en-GB" sz="1600" b="1" dirty="0">
                <a:solidFill>
                  <a:schemeClr val="tx2"/>
                </a:solidFill>
                <a:latin typeface="Arial" panose="020B0604020202020204" pitchFamily="34" charset="0"/>
                <a:ea typeface="+mj-ea"/>
                <a:cs typeface="Arial" panose="020B0604020202020204" pitchFamily="34" charset="0"/>
              </a:rPr>
              <a:t>National Data Opt-Out Programme</a:t>
            </a:r>
          </a:p>
        </p:txBody>
      </p:sp>
      <p:grpSp>
        <p:nvGrpSpPr>
          <p:cNvPr id="10" name="Group 9">
            <a:extLst>
              <a:ext uri="{FF2B5EF4-FFF2-40B4-BE49-F238E27FC236}">
                <a16:creationId xmlns:a16="http://schemas.microsoft.com/office/drawing/2014/main" id="{F9E32BF3-376C-2AFF-B9BF-A2C9E98E25F1}"/>
              </a:ext>
            </a:extLst>
          </p:cNvPr>
          <p:cNvGrpSpPr/>
          <p:nvPr/>
        </p:nvGrpSpPr>
        <p:grpSpPr>
          <a:xfrm>
            <a:off x="6498864" y="2036703"/>
            <a:ext cx="5049579" cy="1228944"/>
            <a:chOff x="6255866" y="2036703"/>
            <a:chExt cx="5049579" cy="1000041"/>
          </a:xfrm>
          <a:solidFill>
            <a:srgbClr val="8A2700"/>
          </a:solidFill>
        </p:grpSpPr>
        <p:sp>
          <p:nvSpPr>
            <p:cNvPr id="11" name="Rectangle: Rounded Corners 10">
              <a:extLst>
                <a:ext uri="{FF2B5EF4-FFF2-40B4-BE49-F238E27FC236}">
                  <a16:creationId xmlns:a16="http://schemas.microsoft.com/office/drawing/2014/main" id="{5B362041-A1D4-F599-C93C-B26BE65A19B1}"/>
                </a:ext>
              </a:extLst>
            </p:cNvPr>
            <p:cNvSpPr/>
            <p:nvPr/>
          </p:nvSpPr>
          <p:spPr>
            <a:xfrm>
              <a:off x="6255866" y="2036703"/>
              <a:ext cx="5049579" cy="63029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NPSP has received exemption </a:t>
              </a:r>
              <a:r>
                <a:rPr lang="en-GB" sz="1200" dirty="0">
                  <a:latin typeface="Arial" panose="020B0604020202020204" pitchFamily="34" charset="0"/>
                  <a:cs typeface="Arial" panose="020B0604020202020204" pitchFamily="34" charset="0"/>
                </a:rPr>
                <a:t>from the National Data Opt-out Programme</a:t>
              </a:r>
              <a:r>
                <a:rPr lang="en-GB" sz="1600" dirty="0">
                  <a:latin typeface="Arial" panose="020B0604020202020204" pitchFamily="34" charset="0"/>
                  <a:cs typeface="Arial" panose="020B0604020202020204" pitchFamily="34" charset="0"/>
                </a:rPr>
                <a:t>.</a:t>
              </a:r>
            </a:p>
          </p:txBody>
        </p:sp>
        <p:sp>
          <p:nvSpPr>
            <p:cNvPr id="12" name="Arrow: Down 11">
              <a:extLst>
                <a:ext uri="{FF2B5EF4-FFF2-40B4-BE49-F238E27FC236}">
                  <a16:creationId xmlns:a16="http://schemas.microsoft.com/office/drawing/2014/main" id="{D76AEC95-7DF5-634B-2B64-78278DEFD67A}"/>
                </a:ext>
              </a:extLst>
            </p:cNvPr>
            <p:cNvSpPr/>
            <p:nvPr/>
          </p:nvSpPr>
          <p:spPr>
            <a:xfrm>
              <a:off x="8613972" y="2667000"/>
              <a:ext cx="333366" cy="369744"/>
            </a:xfrm>
            <a:prstGeom prst="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id="{AF5585F2-BCF6-DB02-102F-D68D597D9AB5}"/>
              </a:ext>
            </a:extLst>
          </p:cNvPr>
          <p:cNvGrpSpPr/>
          <p:nvPr/>
        </p:nvGrpSpPr>
        <p:grpSpPr>
          <a:xfrm>
            <a:off x="6498864" y="3266813"/>
            <a:ext cx="5049579" cy="1672129"/>
            <a:chOff x="6255866" y="3036744"/>
            <a:chExt cx="5049579" cy="1360678"/>
          </a:xfrm>
        </p:grpSpPr>
        <p:sp>
          <p:nvSpPr>
            <p:cNvPr id="14" name="Rectangle: Rounded Corners 13">
              <a:extLst>
                <a:ext uri="{FF2B5EF4-FFF2-40B4-BE49-F238E27FC236}">
                  <a16:creationId xmlns:a16="http://schemas.microsoft.com/office/drawing/2014/main" id="{DD29DFED-240A-C350-7158-DA583FF29040}"/>
                </a:ext>
              </a:extLst>
            </p:cNvPr>
            <p:cNvSpPr/>
            <p:nvPr/>
          </p:nvSpPr>
          <p:spPr>
            <a:xfrm>
              <a:off x="6255866" y="3036744"/>
              <a:ext cx="5049579" cy="989985"/>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We will continue to have separate opt-out mechanisms via the dissent posters that need to be displayed across all trusts.</a:t>
              </a:r>
            </a:p>
          </p:txBody>
        </p:sp>
        <p:sp>
          <p:nvSpPr>
            <p:cNvPr id="15" name="Arrow: Down 14">
              <a:extLst>
                <a:ext uri="{FF2B5EF4-FFF2-40B4-BE49-F238E27FC236}">
                  <a16:creationId xmlns:a16="http://schemas.microsoft.com/office/drawing/2014/main" id="{6F7EADA5-F2D9-CCD3-31F2-3E44D4C1ED45}"/>
                </a:ext>
              </a:extLst>
            </p:cNvPr>
            <p:cNvSpPr/>
            <p:nvPr/>
          </p:nvSpPr>
          <p:spPr>
            <a:xfrm>
              <a:off x="8576069" y="4027678"/>
              <a:ext cx="333366" cy="369744"/>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3">
            <a:extLst>
              <a:ext uri="{FF2B5EF4-FFF2-40B4-BE49-F238E27FC236}">
                <a16:creationId xmlns:a16="http://schemas.microsoft.com/office/drawing/2014/main" id="{B92B66CF-42E0-AA4E-80EA-9F2D34EF516C}"/>
              </a:ext>
            </a:extLst>
          </p:cNvPr>
          <p:cNvPicPr>
            <a:picLocks noChangeAspect="1"/>
          </p:cNvPicPr>
          <p:nvPr/>
        </p:nvPicPr>
        <p:blipFill>
          <a:blip r:embed="rId2"/>
          <a:stretch>
            <a:fillRect/>
          </a:stretch>
        </p:blipFill>
        <p:spPr>
          <a:xfrm>
            <a:off x="559490" y="3513565"/>
            <a:ext cx="5435673" cy="1626893"/>
          </a:xfrm>
          <a:prstGeom prst="rect">
            <a:avLst/>
          </a:prstGeom>
        </p:spPr>
      </p:pic>
    </p:spTree>
    <p:extLst>
      <p:ext uri="{BB962C8B-B14F-4D97-AF65-F5344CB8AC3E}">
        <p14:creationId xmlns:p14="http://schemas.microsoft.com/office/powerpoint/2010/main" val="159080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8A5317-DD2A-5CE6-09A2-153256CC1AA9}"/>
              </a:ext>
            </a:extLst>
          </p:cNvPr>
          <p:cNvSpPr/>
          <p:nvPr/>
        </p:nvSpPr>
        <p:spPr>
          <a:xfrm>
            <a:off x="10638504" y="5987845"/>
            <a:ext cx="1435510" cy="7669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E46171D-4F3F-622B-FA93-2566478A0C53}"/>
              </a:ext>
            </a:extLst>
          </p:cNvPr>
          <p:cNvSpPr>
            <a:spLocks noGrp="1"/>
          </p:cNvSpPr>
          <p:nvPr>
            <p:ph type="title"/>
          </p:nvPr>
        </p:nvSpPr>
        <p:spPr/>
        <p:txBody>
          <a:bodyPr/>
          <a:lstStyle/>
          <a:p>
            <a:r>
              <a:rPr lang="en-GB" dirty="0"/>
              <a:t>Section 251 requirements</a:t>
            </a:r>
          </a:p>
        </p:txBody>
      </p:sp>
      <p:sp>
        <p:nvSpPr>
          <p:cNvPr id="4" name="Content Placeholder 1">
            <a:extLst>
              <a:ext uri="{FF2B5EF4-FFF2-40B4-BE49-F238E27FC236}">
                <a16:creationId xmlns:a16="http://schemas.microsoft.com/office/drawing/2014/main" id="{A29E25E7-7A27-AB80-96AF-3865A0476AC1}"/>
              </a:ext>
            </a:extLst>
          </p:cNvPr>
          <p:cNvSpPr>
            <a:spLocks noGrp="1"/>
          </p:cNvSpPr>
          <p:nvPr>
            <p:ph idx="1"/>
          </p:nvPr>
        </p:nvSpPr>
        <p:spPr>
          <a:xfrm>
            <a:off x="516834" y="1271246"/>
            <a:ext cx="11156053" cy="2677668"/>
          </a:xfrm>
        </p:spPr>
        <p:txBody>
          <a:bodyPr/>
          <a:lstStyle/>
          <a:p>
            <a:pPr lvl="1"/>
            <a:r>
              <a:rPr lang="en-GB" sz="1400" dirty="0">
                <a:solidFill>
                  <a:srgbClr val="4D4D4D"/>
                </a:solidFill>
              </a:rPr>
              <a:t>We ask that you publicise the survey both internally and externally to ensure patients are aware of the survey and can opt-out should they wish. </a:t>
            </a:r>
          </a:p>
          <a:p>
            <a:pPr lvl="2"/>
            <a:r>
              <a:rPr lang="en-GB" sz="1400" dirty="0">
                <a:solidFill>
                  <a:srgbClr val="4D4D4D"/>
                </a:solidFill>
              </a:rPr>
              <a:t>Publicity materials (press release template, social media cards, website banner) will be available to download for use on the </a:t>
            </a:r>
            <a:r>
              <a:rPr lang="en-GB" sz="1400" dirty="0">
                <a:solidFill>
                  <a:srgbClr val="4D4D4D"/>
                </a:solidFill>
                <a:hlinkClick r:id="rId2"/>
              </a:rPr>
              <a:t>NHS patient surveys website. </a:t>
            </a:r>
            <a:r>
              <a:rPr lang="en-GB" sz="1400" dirty="0">
                <a:solidFill>
                  <a:srgbClr val="4D4D4D"/>
                </a:solidFill>
              </a:rPr>
              <a:t>The posters can be found in the “Survey Materials” section on the website.</a:t>
            </a:r>
          </a:p>
          <a:p>
            <a:pPr marL="341100" lvl="2" indent="0">
              <a:buNone/>
            </a:pPr>
            <a:endParaRPr lang="en-GB" sz="1400" dirty="0">
              <a:solidFill>
                <a:srgbClr val="4D4D4D"/>
              </a:solidFill>
            </a:endParaRPr>
          </a:p>
          <a:p>
            <a:pPr lvl="1"/>
            <a:r>
              <a:rPr lang="en-GB" sz="1400" b="1" dirty="0">
                <a:solidFill>
                  <a:srgbClr val="4D4D4D"/>
                </a:solidFill>
              </a:rPr>
              <a:t>Dissent posters are also now available</a:t>
            </a:r>
            <a:r>
              <a:rPr lang="en-GB" sz="1400" dirty="0">
                <a:solidFill>
                  <a:srgbClr val="4D4D4D"/>
                </a:solidFill>
              </a:rPr>
              <a:t> in the following languages on the NHS patient surveys website: </a:t>
            </a:r>
          </a:p>
          <a:p>
            <a:pPr lvl="3"/>
            <a:r>
              <a:rPr lang="en-GB" sz="1400" dirty="0">
                <a:latin typeface="Arial" panose="020B0604020202020204" pitchFamily="34" charset="0"/>
              </a:rPr>
              <a:t>Arabic, Bengali, Bulgarian, French, Gujarati, Indian Punjabi, Kurdish Sorani, Lithuanian, Polish, Portuguese, Romanian, Russian, Somali, Spanish, Sylheti, Tamil, </a:t>
            </a:r>
            <a:r>
              <a:rPr lang="en-GB" sz="1400" dirty="0" err="1">
                <a:latin typeface="Arial" panose="020B0604020202020204" pitchFamily="34" charset="0"/>
              </a:rPr>
              <a:t>Tetun</a:t>
            </a:r>
            <a:r>
              <a:rPr lang="en-GB" sz="1400" dirty="0">
                <a:latin typeface="Arial" panose="020B0604020202020204" pitchFamily="34" charset="0"/>
              </a:rPr>
              <a:t>, Traditional Chinese, Turkish, Ukrainian, Urdu.</a:t>
            </a:r>
          </a:p>
          <a:p>
            <a:pPr lvl="3"/>
            <a:r>
              <a:rPr lang="en-GB" sz="1400" dirty="0">
                <a:solidFill>
                  <a:srgbClr val="4D4D4D"/>
                </a:solidFill>
              </a:rPr>
              <a:t>These also provide patients with the opportunity to opt out of the survey, should they wish to do so. </a:t>
            </a:r>
          </a:p>
          <a:p>
            <a:pPr lvl="3"/>
            <a:r>
              <a:rPr lang="en-GB" sz="1400" dirty="0">
                <a:solidFill>
                  <a:srgbClr val="4D4D4D"/>
                </a:solidFill>
              </a:rPr>
              <a:t>Dissent posters </a:t>
            </a:r>
            <a:r>
              <a:rPr lang="en-GB" sz="1400" b="1" dirty="0">
                <a:solidFill>
                  <a:srgbClr val="4D4D4D"/>
                </a:solidFill>
              </a:rPr>
              <a:t>MUST</a:t>
            </a:r>
            <a:r>
              <a:rPr lang="en-GB" sz="1400" dirty="0">
                <a:solidFill>
                  <a:srgbClr val="4D4D4D"/>
                </a:solidFill>
              </a:rPr>
              <a:t> be displayed in all trusts for the duration of February 2026 (and January 2026 for Type 3 samples) to comply with Section 251 requirements. </a:t>
            </a:r>
          </a:p>
          <a:p>
            <a:pPr lvl="3"/>
            <a:r>
              <a:rPr lang="en-GB" sz="1400" dirty="0">
                <a:solidFill>
                  <a:srgbClr val="4D4D4D"/>
                </a:solidFill>
              </a:rPr>
              <a:t>Please note that the Type 1 and Type 3 surveys have separate dissent posters that will need to be displayed.</a:t>
            </a:r>
          </a:p>
          <a:p>
            <a:pPr lvl="1"/>
            <a:endParaRPr lang="en-US" sz="1400" dirty="0"/>
          </a:p>
          <a:p>
            <a:pPr lvl="1"/>
            <a:r>
              <a:rPr lang="en-US" sz="1400" dirty="0"/>
              <a:t>Ensure an accurate log of patients who have dissented from taking part in the survey is kept.</a:t>
            </a:r>
          </a:p>
          <a:p>
            <a:pPr marL="0" lvl="1" indent="0">
              <a:spcBef>
                <a:spcPts val="200"/>
              </a:spcBef>
              <a:buNone/>
            </a:pPr>
            <a:endParaRPr lang="en-US" sz="1400" dirty="0"/>
          </a:p>
          <a:p>
            <a:pPr lvl="1">
              <a:spcBef>
                <a:spcPts val="0"/>
              </a:spcBef>
            </a:pPr>
            <a:r>
              <a:rPr lang="en-US" sz="1400" dirty="0"/>
              <a:t>Ensure the total number of eligible patients who have dissented from the sharing of their details for any purpose other than their clinical care or who have dissented from taking part in the survey specifically are recorded in your Sample Declaration Form and are excluded from your sample.</a:t>
            </a:r>
          </a:p>
          <a:p>
            <a:pPr marL="341100" lvl="2" indent="0">
              <a:buNone/>
            </a:pPr>
            <a:endParaRPr lang="en-US" sz="1200" dirty="0"/>
          </a:p>
          <a:p>
            <a:pPr lvl="4"/>
            <a:endParaRPr lang="en-US" sz="1200" dirty="0"/>
          </a:p>
          <a:p>
            <a:pPr marL="989100" lvl="4" indent="0">
              <a:buNone/>
            </a:pPr>
            <a:endParaRPr lang="en-GB" sz="1200" dirty="0"/>
          </a:p>
          <a:p>
            <a:endParaRPr lang="en-GB" sz="1200" dirty="0"/>
          </a:p>
        </p:txBody>
      </p:sp>
    </p:spTree>
    <p:extLst>
      <p:ext uri="{BB962C8B-B14F-4D97-AF65-F5344CB8AC3E}">
        <p14:creationId xmlns:p14="http://schemas.microsoft.com/office/powerpoint/2010/main" val="235393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B4FB-EA35-9739-AD86-50A5D0C80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BB36-C5F5-FBE7-158F-131F894AA95E}"/>
              </a:ext>
            </a:extLst>
          </p:cNvPr>
          <p:cNvSpPr>
            <a:spLocks noGrp="1"/>
          </p:cNvSpPr>
          <p:nvPr>
            <p:ph type="title"/>
          </p:nvPr>
        </p:nvSpPr>
        <p:spPr/>
        <p:txBody>
          <a:bodyPr/>
          <a:lstStyle/>
          <a:p>
            <a:r>
              <a:rPr lang="en-GB" dirty="0"/>
              <a:t>Demographic Batch Service (DBS) checks</a:t>
            </a:r>
          </a:p>
        </p:txBody>
      </p:sp>
    </p:spTree>
    <p:extLst>
      <p:ext uri="{BB962C8B-B14F-4D97-AF65-F5344CB8AC3E}">
        <p14:creationId xmlns:p14="http://schemas.microsoft.com/office/powerpoint/2010/main" val="273790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16317-5818-54C4-E7CB-2B7A41181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32321-ADD9-32C0-287F-14996FF395B4}"/>
              </a:ext>
            </a:extLst>
          </p:cNvPr>
          <p:cNvSpPr>
            <a:spLocks noGrp="1"/>
          </p:cNvSpPr>
          <p:nvPr>
            <p:ph type="title"/>
          </p:nvPr>
        </p:nvSpPr>
        <p:spPr/>
        <p:txBody>
          <a:bodyPr/>
          <a:lstStyle/>
          <a:p>
            <a:r>
              <a:rPr lang="en-GB" dirty="0"/>
              <a:t>DBS checks</a:t>
            </a:r>
          </a:p>
        </p:txBody>
      </p:sp>
      <p:sp>
        <p:nvSpPr>
          <p:cNvPr id="4" name="Content Placeholder 2">
            <a:extLst>
              <a:ext uri="{FF2B5EF4-FFF2-40B4-BE49-F238E27FC236}">
                <a16:creationId xmlns:a16="http://schemas.microsoft.com/office/drawing/2014/main" id="{FD9B2BD0-CB5F-76CE-7ED2-6548A8A58150}"/>
              </a:ext>
            </a:extLst>
          </p:cNvPr>
          <p:cNvSpPr txBox="1">
            <a:spLocks/>
          </p:cNvSpPr>
          <p:nvPr/>
        </p:nvSpPr>
        <p:spPr>
          <a:xfrm>
            <a:off x="516835" y="1271245"/>
            <a:ext cx="6626916" cy="4186580"/>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dirty="0"/>
              <a:t>A minor amend has been made to the process of conducting DBS and local checks for the 2026 Urgent and Emergency Care Survey, in line with changes made for IP25.</a:t>
            </a:r>
          </a:p>
          <a:p>
            <a:pPr lvl="1">
              <a:spcBef>
                <a:spcPts val="400"/>
              </a:spcBef>
            </a:pPr>
            <a:endParaRPr lang="en-GB" sz="100" dirty="0"/>
          </a:p>
          <a:p>
            <a:pPr lvl="1"/>
            <a:r>
              <a:rPr lang="en-GB" sz="1200" b="1" dirty="0"/>
              <a:t>What has changed:</a:t>
            </a:r>
          </a:p>
          <a:p>
            <a:pPr lvl="2"/>
            <a:r>
              <a:rPr lang="en-GB" sz="1200" dirty="0"/>
              <a:t>DBS </a:t>
            </a:r>
            <a:r>
              <a:rPr lang="en-GB" sz="1200" b="1" dirty="0"/>
              <a:t>and</a:t>
            </a:r>
            <a:r>
              <a:rPr lang="en-GB" sz="1200" dirty="0"/>
              <a:t> local checks were previously required if it had been more than 2 weeks (10 working days) between the time of the sample being drawn and the first mailing. This has now been adjusted to offer greater flexibility to trusts and contractors. </a:t>
            </a:r>
          </a:p>
          <a:p>
            <a:pPr lvl="2"/>
            <a:r>
              <a:rPr lang="en-GB" sz="1200" dirty="0"/>
              <a:t>Going forwards, trusts will have the choice </a:t>
            </a:r>
            <a:r>
              <a:rPr lang="en-GB" sz="1200" b="1" dirty="0"/>
              <a:t>to conduct a DBS check and / or a local check</a:t>
            </a:r>
            <a:r>
              <a:rPr lang="en-GB" sz="1200" dirty="0"/>
              <a:t> if it has been more than 2 weeks between the time of the sample being drawn and the first mailing being sent. One of these checks MUST be done but both are not necessary. </a:t>
            </a:r>
          </a:p>
          <a:p>
            <a:pPr lvl="2"/>
            <a:r>
              <a:rPr lang="en-GB" sz="1200" dirty="0"/>
              <a:t>Trusts and contractors will need to discuss and agree which checks will be conducted (both or just one) and who will be responsible for conducting the checks.</a:t>
            </a:r>
          </a:p>
          <a:p>
            <a:pPr lvl="1"/>
            <a:r>
              <a:rPr lang="en-GB" sz="1200" b="1" dirty="0"/>
              <a:t>What remains the same:</a:t>
            </a:r>
          </a:p>
          <a:p>
            <a:pPr lvl="2"/>
            <a:r>
              <a:rPr lang="en-GB" sz="1200" dirty="0"/>
              <a:t>First checks are completed when the initial samples are drawn by the trusts. </a:t>
            </a:r>
            <a:r>
              <a:rPr lang="en-GB" sz="1200" b="1" u="sng" dirty="0"/>
              <a:t>Trusts</a:t>
            </a:r>
            <a:r>
              <a:rPr lang="en-GB" sz="1200" dirty="0"/>
              <a:t> must conduct both a DBS check </a:t>
            </a:r>
            <a:r>
              <a:rPr lang="en-GB" sz="1200" b="1" u="sng" dirty="0"/>
              <a:t>AND</a:t>
            </a:r>
            <a:r>
              <a:rPr lang="en-GB" sz="1200" dirty="0"/>
              <a:t> a local check on their initial samples.</a:t>
            </a:r>
          </a:p>
          <a:p>
            <a:pPr lvl="2"/>
            <a:r>
              <a:rPr lang="en-GB" sz="1200" dirty="0"/>
              <a:t>After first checks, and upon agreement with the trust, contractors can conduct DBS checks on trusts’ behalf; this includes DBS checks prior to the first mailing and in between each mailing. </a:t>
            </a:r>
          </a:p>
          <a:p>
            <a:pPr lvl="2"/>
            <a:r>
              <a:rPr lang="en-GB" sz="1200" dirty="0"/>
              <a:t>DBS and / or local checks must be run prior to the second mailing and third mailing to avoid sending reminders to patients who have died in between mailings. </a:t>
            </a:r>
          </a:p>
          <a:p>
            <a:pPr lvl="2"/>
            <a:endParaRPr lang="en-GB" sz="1200" dirty="0"/>
          </a:p>
          <a:p>
            <a:pPr lvl="1"/>
            <a:endParaRPr lang="en-GB" sz="1200" dirty="0"/>
          </a:p>
          <a:p>
            <a:pPr lvl="2"/>
            <a:endParaRPr lang="en-GB" sz="1200" b="1" dirty="0"/>
          </a:p>
          <a:p>
            <a:endParaRPr lang="en-GB" sz="1600" dirty="0"/>
          </a:p>
        </p:txBody>
      </p:sp>
      <p:grpSp>
        <p:nvGrpSpPr>
          <p:cNvPr id="13" name="Group 12">
            <a:extLst>
              <a:ext uri="{FF2B5EF4-FFF2-40B4-BE49-F238E27FC236}">
                <a16:creationId xmlns:a16="http://schemas.microsoft.com/office/drawing/2014/main" id="{155C3C43-D161-0754-15E5-D12D69ED7715}"/>
              </a:ext>
            </a:extLst>
          </p:cNvPr>
          <p:cNvGrpSpPr/>
          <p:nvPr/>
        </p:nvGrpSpPr>
        <p:grpSpPr>
          <a:xfrm>
            <a:off x="7971502" y="1390650"/>
            <a:ext cx="2476500" cy="4942603"/>
            <a:chOff x="8229599" y="1390650"/>
            <a:chExt cx="2476500" cy="4942603"/>
          </a:xfrm>
        </p:grpSpPr>
        <p:sp>
          <p:nvSpPr>
            <p:cNvPr id="6" name="Rectangle 5">
              <a:extLst>
                <a:ext uri="{FF2B5EF4-FFF2-40B4-BE49-F238E27FC236}">
                  <a16:creationId xmlns:a16="http://schemas.microsoft.com/office/drawing/2014/main" id="{B8C6C56D-38C9-15CC-D1A7-4989AC2EB5E0}"/>
                </a:ext>
              </a:extLst>
            </p:cNvPr>
            <p:cNvSpPr/>
            <p:nvPr/>
          </p:nvSpPr>
          <p:spPr>
            <a:xfrm>
              <a:off x="8229599" y="1390650"/>
              <a:ext cx="2476500" cy="790575"/>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Drawing sample</a:t>
              </a:r>
            </a:p>
            <a:p>
              <a:pPr marL="285750" indent="-285750">
                <a:buFont typeface="Courier New" panose="02070309020205020404" pitchFamily="49" charset="0"/>
                <a:buChar char="o"/>
              </a:pPr>
              <a:r>
                <a:rPr lang="en-GB" sz="1200" dirty="0">
                  <a:solidFill>
                    <a:schemeClr val="tx1"/>
                  </a:solidFill>
                </a:rPr>
                <a:t>DBS check required</a:t>
              </a:r>
            </a:p>
            <a:p>
              <a:pPr marL="285750" indent="-285750">
                <a:buFont typeface="Courier New" panose="02070309020205020404" pitchFamily="49" charset="0"/>
                <a:buChar char="o"/>
              </a:pPr>
              <a:r>
                <a:rPr lang="en-GB" sz="1200" dirty="0">
                  <a:solidFill>
                    <a:schemeClr val="tx1"/>
                  </a:solidFill>
                </a:rPr>
                <a:t>Local check required</a:t>
              </a:r>
            </a:p>
          </p:txBody>
        </p:sp>
        <p:sp>
          <p:nvSpPr>
            <p:cNvPr id="7" name="Rectangle 6">
              <a:extLst>
                <a:ext uri="{FF2B5EF4-FFF2-40B4-BE49-F238E27FC236}">
                  <a16:creationId xmlns:a16="http://schemas.microsoft.com/office/drawing/2014/main" id="{C84FE260-7358-E67E-5E26-DFC8D2F2867A}"/>
                </a:ext>
              </a:extLst>
            </p:cNvPr>
            <p:cNvSpPr/>
            <p:nvPr/>
          </p:nvSpPr>
          <p:spPr>
            <a:xfrm>
              <a:off x="8229599" y="2573960"/>
              <a:ext cx="2476500" cy="1392673"/>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Mailing 1</a:t>
              </a:r>
            </a:p>
            <a:p>
              <a:pPr algn="ctr"/>
              <a:r>
                <a:rPr lang="en-GB" sz="1100" b="1" dirty="0">
                  <a:solidFill>
                    <a:schemeClr val="tx1"/>
                  </a:solidFill>
                </a:rPr>
                <a:t>If &gt;2 weeks has passed since first checks made:</a:t>
              </a:r>
            </a:p>
            <a:p>
              <a:pPr algn="ctr"/>
              <a:endParaRPr lang="en-GB" sz="1100" dirty="0">
                <a:solidFill>
                  <a:schemeClr val="tx1"/>
                </a:solidFill>
              </a:endParaRPr>
            </a:p>
            <a:p>
              <a:pPr marL="285750" indent="-285750">
                <a:buFont typeface="Courier New" panose="02070309020205020404" pitchFamily="49" charset="0"/>
                <a:buChar char="o"/>
              </a:pPr>
              <a:r>
                <a:rPr lang="en-GB" sz="1200" dirty="0">
                  <a:solidFill>
                    <a:schemeClr val="tx1"/>
                  </a:solidFill>
                </a:rPr>
                <a:t>DBS check and / or local check</a:t>
              </a:r>
            </a:p>
          </p:txBody>
        </p:sp>
        <p:sp>
          <p:nvSpPr>
            <p:cNvPr id="8" name="Arrow: Down 7">
              <a:extLst>
                <a:ext uri="{FF2B5EF4-FFF2-40B4-BE49-F238E27FC236}">
                  <a16:creationId xmlns:a16="http://schemas.microsoft.com/office/drawing/2014/main" id="{BB3F7AF4-549B-5D62-F3C4-91AB4945E56B}"/>
                </a:ext>
              </a:extLst>
            </p:cNvPr>
            <p:cNvSpPr/>
            <p:nvPr/>
          </p:nvSpPr>
          <p:spPr>
            <a:xfrm>
              <a:off x="9375627" y="2191855"/>
              <a:ext cx="184002" cy="371475"/>
            </a:xfrm>
            <a:prstGeom prst="downArrow">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14DFC63-B7DD-649C-E404-7605A80108CE}"/>
                </a:ext>
              </a:extLst>
            </p:cNvPr>
            <p:cNvSpPr/>
            <p:nvPr/>
          </p:nvSpPr>
          <p:spPr>
            <a:xfrm>
              <a:off x="8229599" y="4359368"/>
              <a:ext cx="2476500" cy="790575"/>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Mailing 2</a:t>
              </a:r>
            </a:p>
            <a:p>
              <a:pPr marL="285750" indent="-285750">
                <a:buFont typeface="Courier New" panose="02070309020205020404" pitchFamily="49" charset="0"/>
                <a:buChar char="o"/>
              </a:pPr>
              <a:r>
                <a:rPr lang="en-GB" sz="1200" dirty="0">
                  <a:solidFill>
                    <a:schemeClr val="tx1"/>
                  </a:solidFill>
                </a:rPr>
                <a:t>DBS check and / or local check</a:t>
              </a:r>
            </a:p>
          </p:txBody>
        </p:sp>
        <p:sp>
          <p:nvSpPr>
            <p:cNvPr id="10" name="Arrow: Down 9">
              <a:extLst>
                <a:ext uri="{FF2B5EF4-FFF2-40B4-BE49-F238E27FC236}">
                  <a16:creationId xmlns:a16="http://schemas.microsoft.com/office/drawing/2014/main" id="{50A4AE9F-DBB3-35BC-183E-973BC12C016E}"/>
                </a:ext>
              </a:extLst>
            </p:cNvPr>
            <p:cNvSpPr/>
            <p:nvPr/>
          </p:nvSpPr>
          <p:spPr>
            <a:xfrm>
              <a:off x="9375627" y="5160573"/>
              <a:ext cx="184002" cy="371475"/>
            </a:xfrm>
            <a:prstGeom prst="downArrow">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50E5B08D-C3A1-68BC-52C8-B6AEC8EA3D30}"/>
                </a:ext>
              </a:extLst>
            </p:cNvPr>
            <p:cNvSpPr/>
            <p:nvPr/>
          </p:nvSpPr>
          <p:spPr>
            <a:xfrm>
              <a:off x="9375627" y="3977263"/>
              <a:ext cx="184002" cy="371475"/>
            </a:xfrm>
            <a:prstGeom prst="downArrow">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9B9233B-3D66-4049-9C95-3431B6AB2E5A}"/>
                </a:ext>
              </a:extLst>
            </p:cNvPr>
            <p:cNvSpPr/>
            <p:nvPr/>
          </p:nvSpPr>
          <p:spPr>
            <a:xfrm>
              <a:off x="8229599" y="5542678"/>
              <a:ext cx="2476500" cy="790575"/>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Mailing 3</a:t>
              </a:r>
            </a:p>
            <a:p>
              <a:pPr marL="285750" indent="-285750">
                <a:buFont typeface="Courier New" panose="02070309020205020404" pitchFamily="49" charset="0"/>
                <a:buChar char="o"/>
              </a:pPr>
              <a:r>
                <a:rPr lang="en-GB" sz="1200" dirty="0">
                  <a:solidFill>
                    <a:schemeClr val="tx1"/>
                  </a:solidFill>
                </a:rPr>
                <a:t>DBS check and / or local check</a:t>
              </a:r>
            </a:p>
          </p:txBody>
        </p:sp>
      </p:grpSp>
    </p:spTree>
    <p:extLst>
      <p:ext uri="{BB962C8B-B14F-4D97-AF65-F5344CB8AC3E}">
        <p14:creationId xmlns:p14="http://schemas.microsoft.com/office/powerpoint/2010/main" val="16577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0876-5D83-2D9C-2562-F7D5DAB14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88EAE-24F9-F638-C0A8-A1BDC6625AA0}"/>
              </a:ext>
            </a:extLst>
          </p:cNvPr>
          <p:cNvSpPr>
            <a:spLocks noGrp="1"/>
          </p:cNvSpPr>
          <p:nvPr>
            <p:ph type="title"/>
          </p:nvPr>
        </p:nvSpPr>
        <p:spPr/>
        <p:txBody>
          <a:bodyPr/>
          <a:lstStyle/>
          <a:p>
            <a:r>
              <a:rPr lang="en-GB" dirty="0"/>
              <a:t>Instruction manuals</a:t>
            </a:r>
          </a:p>
        </p:txBody>
      </p:sp>
    </p:spTree>
    <p:extLst>
      <p:ext uri="{BB962C8B-B14F-4D97-AF65-F5344CB8AC3E}">
        <p14:creationId xmlns:p14="http://schemas.microsoft.com/office/powerpoint/2010/main" val="330269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9975F-D14E-CFC7-C328-7F082733A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575B8-BB31-26D2-46AE-80D0BA2388B2}"/>
              </a:ext>
            </a:extLst>
          </p:cNvPr>
          <p:cNvSpPr>
            <a:spLocks noGrp="1"/>
          </p:cNvSpPr>
          <p:nvPr>
            <p:ph type="title"/>
          </p:nvPr>
        </p:nvSpPr>
        <p:spPr/>
        <p:txBody>
          <a:bodyPr/>
          <a:lstStyle/>
          <a:p>
            <a:r>
              <a:rPr lang="en-GB" dirty="0"/>
              <a:t>Survey Handbook</a:t>
            </a:r>
          </a:p>
        </p:txBody>
      </p:sp>
      <p:sp>
        <p:nvSpPr>
          <p:cNvPr id="6" name="Content Placeholder 1">
            <a:extLst>
              <a:ext uri="{FF2B5EF4-FFF2-40B4-BE49-F238E27FC236}">
                <a16:creationId xmlns:a16="http://schemas.microsoft.com/office/drawing/2014/main" id="{76CE5B29-8F27-08A1-A779-EFE1EB729174}"/>
              </a:ext>
            </a:extLst>
          </p:cNvPr>
          <p:cNvSpPr>
            <a:spLocks noGrp="1"/>
          </p:cNvSpPr>
          <p:nvPr>
            <p:ph idx="1"/>
          </p:nvPr>
        </p:nvSpPr>
        <p:spPr>
          <a:xfrm>
            <a:off x="516834" y="1271245"/>
            <a:ext cx="6993575" cy="3859105"/>
          </a:xfrm>
        </p:spPr>
        <p:txBody>
          <a:bodyPr/>
          <a:lstStyle/>
          <a:p>
            <a:pPr marL="285750" indent="-285750">
              <a:buClr>
                <a:schemeClr val="tx2"/>
              </a:buClr>
              <a:buFont typeface="Courier New" panose="02070309020205020404" pitchFamily="49" charset="0"/>
              <a:buChar char="o"/>
            </a:pPr>
            <a:r>
              <a:rPr lang="en-GB" sz="1600" b="1" dirty="0">
                <a:solidFill>
                  <a:schemeClr val="tx2"/>
                </a:solidFill>
                <a:latin typeface="Arial" panose="020B0604020202020204" pitchFamily="34" charset="0"/>
                <a:cs typeface="Arial" panose="020B0604020202020204" pitchFamily="34" charset="0"/>
              </a:rPr>
              <a:t>For survey leads:</a:t>
            </a:r>
          </a:p>
          <a:p>
            <a:pPr marR="0" lvl="2" fontAlgn="auto">
              <a:spcAft>
                <a:spcPts val="0"/>
              </a:spcAft>
              <a:buClr>
                <a:srgbClr val="007B4E"/>
              </a:buClr>
              <a:tabLst/>
              <a:defRPr/>
            </a:pPr>
            <a:r>
              <a:rPr lang="en-US" sz="1400" dirty="0"/>
              <a:t>Document outlining step-by-step process for preparing and running the survey.</a:t>
            </a:r>
          </a:p>
          <a:p>
            <a:pPr marR="0" lvl="2" fontAlgn="auto">
              <a:spcAft>
                <a:spcPts val="0"/>
              </a:spcAft>
              <a:buClr>
                <a:srgbClr val="007B4E"/>
              </a:buClr>
              <a:tabLst/>
              <a:defRPr/>
            </a:pPr>
            <a:r>
              <a:rPr lang="en-US" sz="1400" dirty="0"/>
              <a:t>It is a key summary document that links to all other relevant information regarding the survey handbook.</a:t>
            </a:r>
            <a:endParaRPr lang="en-GB" sz="1400" dirty="0"/>
          </a:p>
          <a:p>
            <a:pPr marL="285750" indent="-285750">
              <a:buClr>
                <a:schemeClr val="tx2"/>
              </a:buClr>
              <a:buFont typeface="Courier New" panose="02070309020205020404" pitchFamily="49" charset="0"/>
              <a:buChar char="o"/>
            </a:pPr>
            <a:r>
              <a:rPr lang="en-GB" sz="1600" b="1" dirty="0">
                <a:solidFill>
                  <a:schemeClr val="tx2"/>
                </a:solidFill>
                <a:latin typeface="Arial" panose="020B0604020202020204" pitchFamily="34" charset="0"/>
                <a:cs typeface="Arial" panose="020B0604020202020204" pitchFamily="34" charset="0"/>
              </a:rPr>
              <a:t>Includes:</a:t>
            </a:r>
          </a:p>
          <a:p>
            <a:pPr lvl="2">
              <a:buClr>
                <a:srgbClr val="007B4E"/>
              </a:buClr>
              <a:defRPr/>
            </a:pPr>
            <a:r>
              <a:rPr lang="en-US" sz="1400" dirty="0"/>
              <a:t>What’s new for the 2026 Urgent and Emergency Survey.</a:t>
            </a:r>
          </a:p>
          <a:p>
            <a:pPr lvl="2">
              <a:buClr>
                <a:srgbClr val="007B4E"/>
              </a:buClr>
              <a:defRPr/>
            </a:pPr>
            <a:r>
              <a:rPr lang="en-US" sz="1400" dirty="0"/>
              <a:t>Tips on managing and implementing the survey.</a:t>
            </a:r>
          </a:p>
          <a:p>
            <a:pPr lvl="2">
              <a:buClr>
                <a:srgbClr val="007B4E"/>
              </a:buClr>
              <a:defRPr/>
            </a:pPr>
            <a:r>
              <a:rPr lang="en-US" sz="1400" dirty="0"/>
              <a:t>Key dates: top level.</a:t>
            </a:r>
          </a:p>
          <a:p>
            <a:pPr lvl="2">
              <a:buClr>
                <a:srgbClr val="007B4E"/>
              </a:buClr>
              <a:defRPr/>
            </a:pPr>
            <a:r>
              <a:rPr lang="en-US" sz="1400" dirty="0"/>
              <a:t>Highlights on key information e.g. Section 251.</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grpSp>
        <p:nvGrpSpPr>
          <p:cNvPr id="4" name="Group 3">
            <a:extLst>
              <a:ext uri="{FF2B5EF4-FFF2-40B4-BE49-F238E27FC236}">
                <a16:creationId xmlns:a16="http://schemas.microsoft.com/office/drawing/2014/main" id="{5A8B8C05-48AF-CFED-6CB2-5EE71B953689}"/>
              </a:ext>
            </a:extLst>
          </p:cNvPr>
          <p:cNvGrpSpPr/>
          <p:nvPr/>
        </p:nvGrpSpPr>
        <p:grpSpPr>
          <a:xfrm>
            <a:off x="478429" y="5217555"/>
            <a:ext cx="10363742" cy="1509600"/>
            <a:chOff x="478429" y="5217555"/>
            <a:chExt cx="10363742" cy="1509600"/>
          </a:xfrm>
        </p:grpSpPr>
        <p:grpSp>
          <p:nvGrpSpPr>
            <p:cNvPr id="11" name="Group 10">
              <a:extLst>
                <a:ext uri="{FF2B5EF4-FFF2-40B4-BE49-F238E27FC236}">
                  <a16:creationId xmlns:a16="http://schemas.microsoft.com/office/drawing/2014/main" id="{EA957BA8-8F70-D0AC-1FE2-7875E693F19B}"/>
                </a:ext>
              </a:extLst>
            </p:cNvPr>
            <p:cNvGrpSpPr/>
            <p:nvPr/>
          </p:nvGrpSpPr>
          <p:grpSpPr>
            <a:xfrm>
              <a:off x="478429" y="5217555"/>
              <a:ext cx="1742800" cy="1509600"/>
              <a:chOff x="478429" y="5217555"/>
              <a:chExt cx="1742800" cy="1509600"/>
            </a:xfrm>
          </p:grpSpPr>
          <p:grpSp>
            <p:nvGrpSpPr>
              <p:cNvPr id="12" name="Google Shape;662;p26">
                <a:extLst>
                  <a:ext uri="{FF2B5EF4-FFF2-40B4-BE49-F238E27FC236}">
                    <a16:creationId xmlns:a16="http://schemas.microsoft.com/office/drawing/2014/main" id="{ECD4705C-5383-7373-F8D6-1798A340CF79}"/>
                  </a:ext>
                </a:extLst>
              </p:cNvPr>
              <p:cNvGrpSpPr/>
              <p:nvPr/>
            </p:nvGrpSpPr>
            <p:grpSpPr>
              <a:xfrm>
                <a:off x="478429" y="5217555"/>
                <a:ext cx="1742800" cy="1509600"/>
                <a:chOff x="-86421" y="3077051"/>
                <a:chExt cx="1307100" cy="1132200"/>
              </a:xfrm>
            </p:grpSpPr>
            <p:sp>
              <p:nvSpPr>
                <p:cNvPr id="15" name="Google Shape;665;p26">
                  <a:extLst>
                    <a:ext uri="{FF2B5EF4-FFF2-40B4-BE49-F238E27FC236}">
                      <a16:creationId xmlns:a16="http://schemas.microsoft.com/office/drawing/2014/main" id="{0775754B-346E-9605-4EF0-7E8A8A5CE166}"/>
                    </a:ext>
                  </a:extLst>
                </p:cNvPr>
                <p:cNvSpPr/>
                <p:nvPr/>
              </p:nvSpPr>
              <p:spPr>
                <a:xfrm>
                  <a:off x="86679" y="3227050"/>
                  <a:ext cx="960900" cy="832200"/>
                </a:xfrm>
                <a:prstGeom prst="hexagon">
                  <a:avLst>
                    <a:gd name="adj" fmla="val 28729"/>
                    <a:gd name="vf" fmla="val 115470"/>
                  </a:avLst>
                </a:prstGeom>
                <a:solidFill>
                  <a:schemeClr val="tx2"/>
                </a:solidFill>
                <a:ln>
                  <a:noFill/>
                </a:ln>
              </p:spPr>
              <p:txBody>
                <a:bodyPr spcFirstLastPara="1" wrap="square" lIns="121900" tIns="121900" rIns="121900" bIns="121900" anchor="ctr" anchorCtr="0">
                  <a:noAutofit/>
                </a:bodyPr>
                <a:lstStyle/>
                <a:p>
                  <a:endParaRPr sz="2400" dirty="0">
                    <a:latin typeface="+mj-lt"/>
                  </a:endParaRPr>
                </a:p>
              </p:txBody>
            </p:sp>
            <p:sp>
              <p:nvSpPr>
                <p:cNvPr id="14" name="Google Shape;664;p26">
                  <a:extLst>
                    <a:ext uri="{FF2B5EF4-FFF2-40B4-BE49-F238E27FC236}">
                      <a16:creationId xmlns:a16="http://schemas.microsoft.com/office/drawing/2014/main" id="{D3D1FA9C-0806-698D-4C59-3C39A172B760}"/>
                    </a:ext>
                  </a:extLst>
                </p:cNvPr>
                <p:cNvSpPr/>
                <p:nvPr/>
              </p:nvSpPr>
              <p:spPr>
                <a:xfrm>
                  <a:off x="-86421"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3" name="Graphic 12" descr="Laptop outline">
                <a:extLst>
                  <a:ext uri="{FF2B5EF4-FFF2-40B4-BE49-F238E27FC236}">
                    <a16:creationId xmlns:a16="http://schemas.microsoft.com/office/drawing/2014/main" id="{C8CB638D-E228-E0EF-5D83-DA2C702EFE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561" y="5515153"/>
                <a:ext cx="914400" cy="914400"/>
              </a:xfrm>
              <a:prstGeom prst="rect">
                <a:avLst/>
              </a:prstGeom>
            </p:spPr>
          </p:pic>
        </p:grpSp>
        <p:sp>
          <p:nvSpPr>
            <p:cNvPr id="5" name="Rectangle 4">
              <a:extLst>
                <a:ext uri="{FF2B5EF4-FFF2-40B4-BE49-F238E27FC236}">
                  <a16:creationId xmlns:a16="http://schemas.microsoft.com/office/drawing/2014/main" id="{7267FA6A-F4EA-41BD-A1EF-451FFC91147A}"/>
                </a:ext>
              </a:extLst>
            </p:cNvPr>
            <p:cNvSpPr/>
            <p:nvPr/>
          </p:nvSpPr>
          <p:spPr>
            <a:xfrm>
              <a:off x="1806961" y="5711677"/>
              <a:ext cx="9035210" cy="530503"/>
            </a:xfrm>
            <a:prstGeom prst="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This is available for download from the “Instructions and Guidance” section of the </a:t>
              </a:r>
              <a:r>
                <a:rPr lang="en-GB"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patient surveys website</a:t>
              </a:r>
              <a:r>
                <a:rPr lang="en-GB" sz="1600" dirty="0">
                  <a:solidFill>
                    <a:schemeClr val="bg1"/>
                  </a:solidFill>
                  <a:latin typeface="Arial" panose="020B0604020202020204" pitchFamily="34" charset="0"/>
                  <a:cs typeface="Arial" panose="020B0604020202020204" pitchFamily="34" charset="0"/>
                </a:rPr>
                <a:t>. </a:t>
              </a:r>
            </a:p>
          </p:txBody>
        </p:sp>
      </p:grpSp>
      <p:grpSp>
        <p:nvGrpSpPr>
          <p:cNvPr id="7" name="Group 6">
            <a:extLst>
              <a:ext uri="{FF2B5EF4-FFF2-40B4-BE49-F238E27FC236}">
                <a16:creationId xmlns:a16="http://schemas.microsoft.com/office/drawing/2014/main" id="{D1D3EE45-BA80-4EAC-99E2-7DBE4F975568}"/>
              </a:ext>
            </a:extLst>
          </p:cNvPr>
          <p:cNvGrpSpPr/>
          <p:nvPr/>
        </p:nvGrpSpPr>
        <p:grpSpPr>
          <a:xfrm>
            <a:off x="8264168" y="1271245"/>
            <a:ext cx="2715852" cy="3859106"/>
            <a:chOff x="8264168" y="1271245"/>
            <a:chExt cx="2715852" cy="3859106"/>
          </a:xfrm>
        </p:grpSpPr>
        <p:pic>
          <p:nvPicPr>
            <p:cNvPr id="19" name="Picture 18">
              <a:extLst>
                <a:ext uri="{FF2B5EF4-FFF2-40B4-BE49-F238E27FC236}">
                  <a16:creationId xmlns:a16="http://schemas.microsoft.com/office/drawing/2014/main" id="{2E9DA0B6-8315-C315-0D7D-B78A8E63D051}"/>
                </a:ext>
              </a:extLst>
            </p:cNvPr>
            <p:cNvPicPr>
              <a:picLocks noChangeAspect="1"/>
            </p:cNvPicPr>
            <p:nvPr/>
          </p:nvPicPr>
          <p:blipFill>
            <a:blip r:embed="rId5"/>
            <a:stretch>
              <a:fillRect/>
            </a:stretch>
          </p:blipFill>
          <p:spPr>
            <a:xfrm>
              <a:off x="8264168" y="1271245"/>
              <a:ext cx="2715852" cy="385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D79757E0-A7B1-1F1D-6712-21C2983310FD}"/>
                </a:ext>
              </a:extLst>
            </p:cNvPr>
            <p:cNvSpPr/>
            <p:nvPr/>
          </p:nvSpPr>
          <p:spPr>
            <a:xfrm>
              <a:off x="8348996" y="4001228"/>
              <a:ext cx="75715" cy="186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1822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A9CC-7C8A-7357-0D71-7AA1E099B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50F9B-A131-228D-5FC8-A7AA45A65B30}"/>
              </a:ext>
            </a:extLst>
          </p:cNvPr>
          <p:cNvSpPr>
            <a:spLocks noGrp="1"/>
          </p:cNvSpPr>
          <p:nvPr>
            <p:ph type="title"/>
          </p:nvPr>
        </p:nvSpPr>
        <p:spPr/>
        <p:txBody>
          <a:bodyPr/>
          <a:lstStyle/>
          <a:p>
            <a:r>
              <a:rPr lang="en-GB" dirty="0"/>
              <a:t>Sampling Instructions</a:t>
            </a:r>
          </a:p>
        </p:txBody>
      </p:sp>
      <p:sp>
        <p:nvSpPr>
          <p:cNvPr id="6" name="Content Placeholder 1">
            <a:extLst>
              <a:ext uri="{FF2B5EF4-FFF2-40B4-BE49-F238E27FC236}">
                <a16:creationId xmlns:a16="http://schemas.microsoft.com/office/drawing/2014/main" id="{2CED061B-DD0A-46D5-F22C-63A9AC695054}"/>
              </a:ext>
            </a:extLst>
          </p:cNvPr>
          <p:cNvSpPr>
            <a:spLocks noGrp="1"/>
          </p:cNvSpPr>
          <p:nvPr>
            <p:ph idx="1"/>
          </p:nvPr>
        </p:nvSpPr>
        <p:spPr>
          <a:xfrm>
            <a:off x="516834" y="1271245"/>
            <a:ext cx="6993575" cy="3859105"/>
          </a:xfrm>
        </p:spPr>
        <p:txBody>
          <a:bodyPr/>
          <a:lstStyle/>
          <a:p>
            <a:pPr marL="285750" indent="-285750">
              <a:buClr>
                <a:schemeClr val="tx2"/>
              </a:buClr>
              <a:buFont typeface="Courier New" panose="02070309020205020404" pitchFamily="49" charset="0"/>
              <a:buChar char="o"/>
            </a:pPr>
            <a:r>
              <a:rPr lang="en-GB" sz="1600" b="1" dirty="0">
                <a:solidFill>
                  <a:schemeClr val="tx2"/>
                </a:solidFill>
                <a:latin typeface="Arial" panose="020B0604020202020204" pitchFamily="34" charset="0"/>
                <a:cs typeface="Arial" panose="020B0604020202020204" pitchFamily="34" charset="0"/>
              </a:rPr>
              <a:t>For sample drawers (data team):</a:t>
            </a:r>
          </a:p>
          <a:p>
            <a:pPr marR="0" lvl="2" fontAlgn="auto">
              <a:spcAft>
                <a:spcPts val="0"/>
              </a:spcAft>
              <a:buClr>
                <a:srgbClr val="007B4E"/>
              </a:buClr>
              <a:tabLst/>
              <a:defRPr/>
            </a:pPr>
            <a:r>
              <a:rPr lang="en-US" sz="1400" dirty="0"/>
              <a:t>Document outlining step-by-step process for how to draw your sample.</a:t>
            </a:r>
          </a:p>
          <a:p>
            <a:pPr marR="0" lvl="2" fontAlgn="auto">
              <a:spcAft>
                <a:spcPts val="0"/>
              </a:spcAft>
              <a:buClr>
                <a:srgbClr val="007B4E"/>
              </a:buClr>
              <a:tabLst/>
              <a:defRPr/>
            </a:pPr>
            <a:r>
              <a:rPr lang="en-GB" sz="1400" dirty="0"/>
              <a:t>Key summary document that links to all other relevant information regarding survey sampling</a:t>
            </a:r>
            <a:r>
              <a:rPr lang="en-GB" sz="1200" dirty="0"/>
              <a:t>. </a:t>
            </a:r>
          </a:p>
          <a:p>
            <a:pPr marL="285750" indent="-285750">
              <a:buClr>
                <a:schemeClr val="tx2"/>
              </a:buClr>
              <a:buFont typeface="Courier New" panose="02070309020205020404" pitchFamily="49" charset="0"/>
              <a:buChar char="o"/>
            </a:pPr>
            <a:r>
              <a:rPr lang="en-GB" sz="1600" b="1" dirty="0">
                <a:solidFill>
                  <a:schemeClr val="tx2"/>
                </a:solidFill>
                <a:latin typeface="Arial" panose="020B0604020202020204" pitchFamily="34" charset="0"/>
                <a:cs typeface="Arial" panose="020B0604020202020204" pitchFamily="34" charset="0"/>
              </a:rPr>
              <a:t>Includes:</a:t>
            </a:r>
          </a:p>
          <a:p>
            <a:pPr lvl="2">
              <a:buClr>
                <a:srgbClr val="007B4E"/>
              </a:buClr>
              <a:defRPr/>
            </a:pPr>
            <a:r>
              <a:rPr lang="en-US" sz="1400" dirty="0"/>
              <a:t>Overview of the sample drawing process. </a:t>
            </a:r>
          </a:p>
          <a:p>
            <a:pPr lvl="2">
              <a:buClr>
                <a:srgbClr val="007B4E"/>
              </a:buClr>
              <a:defRPr/>
            </a:pPr>
            <a:r>
              <a:rPr lang="en-US" sz="1400" dirty="0"/>
              <a:t>Details on eligible and ineligible patients. </a:t>
            </a:r>
          </a:p>
          <a:p>
            <a:pPr lvl="2">
              <a:buClr>
                <a:srgbClr val="007B4E"/>
              </a:buClr>
              <a:defRPr/>
            </a:pPr>
            <a:r>
              <a:rPr lang="en-US" sz="1400" dirty="0"/>
              <a:t>Information on DBS and local checks for deceased patients. </a:t>
            </a:r>
          </a:p>
          <a:p>
            <a:pPr lvl="2">
              <a:buClr>
                <a:srgbClr val="007B4E"/>
              </a:buClr>
              <a:defRPr/>
            </a:pPr>
            <a:r>
              <a:rPr lang="en-US" sz="1400" dirty="0"/>
              <a:t>Checking and submitting your sample.</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pic>
        <p:nvPicPr>
          <p:cNvPr id="19" name="Picture 18">
            <a:extLst>
              <a:ext uri="{FF2B5EF4-FFF2-40B4-BE49-F238E27FC236}">
                <a16:creationId xmlns:a16="http://schemas.microsoft.com/office/drawing/2014/main" id="{416A04D1-2A83-FC10-1D37-C79BA9080213}"/>
              </a:ext>
            </a:extLst>
          </p:cNvPr>
          <p:cNvPicPr>
            <a:picLocks noChangeAspect="1"/>
          </p:cNvPicPr>
          <p:nvPr/>
        </p:nvPicPr>
        <p:blipFill>
          <a:blip r:embed="rId2"/>
          <a:stretch>
            <a:fillRect/>
          </a:stretch>
        </p:blipFill>
        <p:spPr>
          <a:xfrm>
            <a:off x="8183418" y="1234896"/>
            <a:ext cx="2757301" cy="393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1" name="Group 20">
            <a:extLst>
              <a:ext uri="{FF2B5EF4-FFF2-40B4-BE49-F238E27FC236}">
                <a16:creationId xmlns:a16="http://schemas.microsoft.com/office/drawing/2014/main" id="{7AB0CAAE-5FB0-C011-DFE8-E943F5562500}"/>
              </a:ext>
            </a:extLst>
          </p:cNvPr>
          <p:cNvGrpSpPr/>
          <p:nvPr/>
        </p:nvGrpSpPr>
        <p:grpSpPr>
          <a:xfrm>
            <a:off x="478429" y="5217555"/>
            <a:ext cx="10363742" cy="1509600"/>
            <a:chOff x="478429" y="5217555"/>
            <a:chExt cx="10363742" cy="1509600"/>
          </a:xfrm>
        </p:grpSpPr>
        <p:grpSp>
          <p:nvGrpSpPr>
            <p:cNvPr id="22" name="Group 21">
              <a:extLst>
                <a:ext uri="{FF2B5EF4-FFF2-40B4-BE49-F238E27FC236}">
                  <a16:creationId xmlns:a16="http://schemas.microsoft.com/office/drawing/2014/main" id="{5DAFB983-DFC4-407D-7148-C34AE02B9756}"/>
                </a:ext>
              </a:extLst>
            </p:cNvPr>
            <p:cNvGrpSpPr/>
            <p:nvPr/>
          </p:nvGrpSpPr>
          <p:grpSpPr>
            <a:xfrm>
              <a:off x="478429" y="5217555"/>
              <a:ext cx="1742800" cy="1509600"/>
              <a:chOff x="478429" y="5217555"/>
              <a:chExt cx="1742800" cy="1509600"/>
            </a:xfrm>
          </p:grpSpPr>
          <p:grpSp>
            <p:nvGrpSpPr>
              <p:cNvPr id="24" name="Google Shape;662;p26">
                <a:extLst>
                  <a:ext uri="{FF2B5EF4-FFF2-40B4-BE49-F238E27FC236}">
                    <a16:creationId xmlns:a16="http://schemas.microsoft.com/office/drawing/2014/main" id="{073ADAF6-6A16-E0E7-199F-6B8BF47CDFE6}"/>
                  </a:ext>
                </a:extLst>
              </p:cNvPr>
              <p:cNvGrpSpPr/>
              <p:nvPr/>
            </p:nvGrpSpPr>
            <p:grpSpPr>
              <a:xfrm>
                <a:off x="478429" y="5217555"/>
                <a:ext cx="1742800" cy="1509600"/>
                <a:chOff x="-86421" y="3077051"/>
                <a:chExt cx="1307100" cy="1132200"/>
              </a:xfrm>
            </p:grpSpPr>
            <p:sp>
              <p:nvSpPr>
                <p:cNvPr id="26" name="Google Shape;665;p26">
                  <a:extLst>
                    <a:ext uri="{FF2B5EF4-FFF2-40B4-BE49-F238E27FC236}">
                      <a16:creationId xmlns:a16="http://schemas.microsoft.com/office/drawing/2014/main" id="{B761312C-37B7-5085-AFC0-0A7B94515849}"/>
                    </a:ext>
                  </a:extLst>
                </p:cNvPr>
                <p:cNvSpPr/>
                <p:nvPr/>
              </p:nvSpPr>
              <p:spPr>
                <a:xfrm>
                  <a:off x="86679" y="3227050"/>
                  <a:ext cx="960900" cy="832200"/>
                </a:xfrm>
                <a:prstGeom prst="hexagon">
                  <a:avLst>
                    <a:gd name="adj" fmla="val 28729"/>
                    <a:gd name="vf" fmla="val 115470"/>
                  </a:avLst>
                </a:prstGeom>
                <a:solidFill>
                  <a:schemeClr val="tx2"/>
                </a:solidFill>
                <a:ln>
                  <a:noFill/>
                </a:ln>
              </p:spPr>
              <p:txBody>
                <a:bodyPr spcFirstLastPara="1" wrap="square" lIns="121900" tIns="121900" rIns="121900" bIns="121900" anchor="ctr" anchorCtr="0">
                  <a:noAutofit/>
                </a:bodyPr>
                <a:lstStyle/>
                <a:p>
                  <a:endParaRPr sz="2400" dirty="0">
                    <a:latin typeface="+mj-lt"/>
                  </a:endParaRPr>
                </a:p>
              </p:txBody>
            </p:sp>
            <p:sp>
              <p:nvSpPr>
                <p:cNvPr id="27" name="Google Shape;664;p26">
                  <a:extLst>
                    <a:ext uri="{FF2B5EF4-FFF2-40B4-BE49-F238E27FC236}">
                      <a16:creationId xmlns:a16="http://schemas.microsoft.com/office/drawing/2014/main" id="{0A2DFDD5-BC83-3BDA-7681-58DAEF343EF5}"/>
                    </a:ext>
                  </a:extLst>
                </p:cNvPr>
                <p:cNvSpPr/>
                <p:nvPr/>
              </p:nvSpPr>
              <p:spPr>
                <a:xfrm>
                  <a:off x="-86421"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endParaRPr sz="2400" dirty="0">
                    <a:latin typeface="+mj-lt"/>
                  </a:endParaRPr>
                </a:p>
              </p:txBody>
            </p:sp>
          </p:grpSp>
          <p:pic>
            <p:nvPicPr>
              <p:cNvPr id="25" name="Graphic 24" descr="Laptop outline">
                <a:extLst>
                  <a:ext uri="{FF2B5EF4-FFF2-40B4-BE49-F238E27FC236}">
                    <a16:creationId xmlns:a16="http://schemas.microsoft.com/office/drawing/2014/main" id="{92A9ABF2-4217-BDE1-C09B-1BC464DCCC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561" y="5515153"/>
                <a:ext cx="914400" cy="914400"/>
              </a:xfrm>
              <a:prstGeom prst="rect">
                <a:avLst/>
              </a:prstGeom>
            </p:spPr>
          </p:pic>
        </p:grpSp>
        <p:sp>
          <p:nvSpPr>
            <p:cNvPr id="23" name="Rectangle 22">
              <a:extLst>
                <a:ext uri="{FF2B5EF4-FFF2-40B4-BE49-F238E27FC236}">
                  <a16:creationId xmlns:a16="http://schemas.microsoft.com/office/drawing/2014/main" id="{337EFA57-0F92-995A-6D06-D03247AD2272}"/>
                </a:ext>
              </a:extLst>
            </p:cNvPr>
            <p:cNvSpPr/>
            <p:nvPr/>
          </p:nvSpPr>
          <p:spPr>
            <a:xfrm>
              <a:off x="1806961" y="5711677"/>
              <a:ext cx="9035210" cy="530503"/>
            </a:xfrm>
            <a:prstGeom prst="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This is available for download from the “Instructions and Guidance” section of the </a:t>
              </a:r>
              <a:r>
                <a:rPr lang="en-GB" sz="16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NHS patient surveys website</a:t>
              </a:r>
              <a:r>
                <a:rPr lang="en-GB" sz="1600" dirty="0">
                  <a:solidFill>
                    <a:schemeClr val="bg1"/>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42959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1A1C-6695-66A4-9086-FDD4D435B38D}"/>
              </a:ext>
            </a:extLst>
          </p:cNvPr>
          <p:cNvSpPr>
            <a:spLocks noGrp="1"/>
          </p:cNvSpPr>
          <p:nvPr>
            <p:ph type="title"/>
          </p:nvPr>
        </p:nvSpPr>
        <p:spPr/>
        <p:txBody>
          <a:bodyPr/>
          <a:lstStyle/>
          <a:p>
            <a:r>
              <a:rPr lang="en-GB" dirty="0"/>
              <a:t>Overview of 2026 Urgent and Emergency Care Survey (UEC26)</a:t>
            </a:r>
          </a:p>
        </p:txBody>
      </p:sp>
    </p:spTree>
    <p:extLst>
      <p:ext uri="{BB962C8B-B14F-4D97-AF65-F5344CB8AC3E}">
        <p14:creationId xmlns:p14="http://schemas.microsoft.com/office/powerpoint/2010/main" val="60641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8BEC3-553A-BF67-8BD1-FA40A2733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9DCFD-EEA1-0879-B440-BDF7A252F18B}"/>
              </a:ext>
            </a:extLst>
          </p:cNvPr>
          <p:cNvSpPr>
            <a:spLocks noGrp="1"/>
          </p:cNvSpPr>
          <p:nvPr>
            <p:ph type="title"/>
          </p:nvPr>
        </p:nvSpPr>
        <p:spPr/>
        <p:txBody>
          <a:bodyPr/>
          <a:lstStyle/>
          <a:p>
            <a:r>
              <a:rPr lang="en-GB" dirty="0"/>
              <a:t>Other sampling documents</a:t>
            </a:r>
          </a:p>
        </p:txBody>
      </p:sp>
      <p:sp>
        <p:nvSpPr>
          <p:cNvPr id="6" name="Content Placeholder 1">
            <a:extLst>
              <a:ext uri="{FF2B5EF4-FFF2-40B4-BE49-F238E27FC236}">
                <a16:creationId xmlns:a16="http://schemas.microsoft.com/office/drawing/2014/main" id="{823900A4-E617-3425-31ED-429D2ADA4A3A}"/>
              </a:ext>
            </a:extLst>
          </p:cNvPr>
          <p:cNvSpPr>
            <a:spLocks noGrp="1"/>
          </p:cNvSpPr>
          <p:nvPr>
            <p:ph idx="1"/>
          </p:nvPr>
        </p:nvSpPr>
        <p:spPr>
          <a:xfrm>
            <a:off x="516835" y="1271245"/>
            <a:ext cx="5579166" cy="3859105"/>
          </a:xfrm>
        </p:spPr>
        <p:txBody>
          <a:bodyPr/>
          <a:lstStyle/>
          <a:p>
            <a:pPr marL="285750" indent="-285750">
              <a:buClr>
                <a:schemeClr val="tx2"/>
              </a:buClr>
              <a:buFont typeface="Courier New" panose="02070309020205020404" pitchFamily="49" charset="0"/>
              <a:buChar char="o"/>
            </a:pPr>
            <a:r>
              <a:rPr lang="en-GB" sz="1600" b="1" dirty="0">
                <a:solidFill>
                  <a:schemeClr val="tx2"/>
                </a:solidFill>
                <a:latin typeface="Arial" panose="020B0604020202020204" pitchFamily="34" charset="0"/>
                <a:cs typeface="Arial" panose="020B0604020202020204" pitchFamily="34" charset="0"/>
              </a:rPr>
              <a:t>Sample Construction Spreadsheets 1 &amp; 2</a:t>
            </a:r>
          </a:p>
          <a:p>
            <a:pPr marR="0" lvl="2" fontAlgn="auto">
              <a:spcAft>
                <a:spcPts val="0"/>
              </a:spcAft>
              <a:buClr>
                <a:srgbClr val="007B4E"/>
              </a:buClr>
              <a:tabLst/>
              <a:defRPr/>
            </a:pPr>
            <a:r>
              <a:rPr lang="en-US" sz="1200" dirty="0"/>
              <a:t>To be used to construct the sample of eligible patients for the survey.</a:t>
            </a:r>
          </a:p>
          <a:p>
            <a:pPr marR="0" lvl="2" fontAlgn="auto">
              <a:spcAft>
                <a:spcPts val="0"/>
              </a:spcAft>
              <a:buClr>
                <a:srgbClr val="007B4E"/>
              </a:buClr>
              <a:tabLst/>
              <a:defRPr/>
            </a:pPr>
            <a:r>
              <a:rPr lang="en-GB" sz="1200" dirty="0"/>
              <a:t>Two versions are available – Sample Construction Spreadsheet 1 and Sample Construction Spreadsheet 2.</a:t>
            </a:r>
          </a:p>
          <a:p>
            <a:pPr marR="0" lvl="2" fontAlgn="auto">
              <a:spcAft>
                <a:spcPts val="0"/>
              </a:spcAft>
              <a:buClr>
                <a:srgbClr val="007B4E"/>
              </a:buClr>
              <a:tabLst/>
              <a:defRPr/>
            </a:pPr>
            <a:r>
              <a:rPr lang="en-GB" sz="1200" dirty="0"/>
              <a:t>Each version will contain all relevant fields for the sample details, mailing details and fieldwork variables. </a:t>
            </a:r>
          </a:p>
          <a:p>
            <a:pPr marR="0" lvl="2" fontAlgn="auto">
              <a:spcAft>
                <a:spcPts val="0"/>
              </a:spcAft>
              <a:buClr>
                <a:srgbClr val="007B4E"/>
              </a:buClr>
              <a:tabLst/>
              <a:defRPr/>
            </a:pPr>
            <a:r>
              <a:rPr lang="en-GB" sz="1200" dirty="0"/>
              <a:t>Please contact your approved contractor or the SCC team if you are unsure what information is required for the worksheets or have any queries.  </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sp>
        <p:nvSpPr>
          <p:cNvPr id="3" name="Content Placeholder 1">
            <a:extLst>
              <a:ext uri="{FF2B5EF4-FFF2-40B4-BE49-F238E27FC236}">
                <a16:creationId xmlns:a16="http://schemas.microsoft.com/office/drawing/2014/main" id="{C304FF26-F83B-BE16-E552-9158835DA5BB}"/>
              </a:ext>
            </a:extLst>
          </p:cNvPr>
          <p:cNvSpPr txBox="1">
            <a:spLocks/>
          </p:cNvSpPr>
          <p:nvPr/>
        </p:nvSpPr>
        <p:spPr>
          <a:xfrm>
            <a:off x="6093719" y="1245269"/>
            <a:ext cx="5669655" cy="434148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ourier New" panose="02070309020205020404" pitchFamily="49" charset="0"/>
              <a:buChar char="o"/>
            </a:pPr>
            <a:r>
              <a:rPr lang="en-GB" sz="1600" b="1" dirty="0">
                <a:solidFill>
                  <a:schemeClr val="tx2"/>
                </a:solidFill>
                <a:latin typeface="Arial" panose="020B0604020202020204" pitchFamily="34" charset="0"/>
                <a:cs typeface="Arial" panose="020B0604020202020204" pitchFamily="34" charset="0"/>
              </a:rPr>
              <a:t>Sample Declaration Form</a:t>
            </a:r>
          </a:p>
          <a:p>
            <a:pPr lvl="2">
              <a:buClr>
                <a:srgbClr val="007B4E"/>
              </a:buClr>
              <a:defRPr/>
            </a:pPr>
            <a:r>
              <a:rPr lang="en-GB" sz="1200" dirty="0"/>
              <a:t>To be used to check your sample has been correctly drawn before submission to your contractor or the SCC team. </a:t>
            </a:r>
          </a:p>
          <a:p>
            <a:pPr lvl="2">
              <a:buClr>
                <a:srgbClr val="007B4E"/>
              </a:buClr>
              <a:defRPr/>
            </a:pPr>
            <a:r>
              <a:rPr lang="en-GB" sz="1200" dirty="0"/>
              <a:t>Two versions will be available depending on whether you will be using an approved contractor to conduct fieldwork on your behalf or conducting the survey in-house.</a:t>
            </a:r>
          </a:p>
          <a:p>
            <a:pPr lvl="2">
              <a:buClr>
                <a:srgbClr val="007B4E"/>
              </a:buClr>
              <a:defRPr/>
            </a:pPr>
            <a:r>
              <a:rPr lang="en-GB" sz="1200" dirty="0">
                <a:latin typeface="Arial" panose="020B0604020202020204"/>
              </a:rPr>
              <a:t>Includes:</a:t>
            </a:r>
          </a:p>
          <a:p>
            <a:pPr lvl="3">
              <a:buClr>
                <a:srgbClr val="007B4E"/>
              </a:buClr>
              <a:defRPr/>
            </a:pPr>
            <a:r>
              <a:rPr lang="en-GB" sz="1200" dirty="0">
                <a:latin typeface="Arial" panose="020B0604020202020204"/>
              </a:rPr>
              <a:t>Instructions on how to complete the form.</a:t>
            </a:r>
          </a:p>
          <a:p>
            <a:pPr lvl="3">
              <a:buClr>
                <a:srgbClr val="007B4E"/>
              </a:buClr>
              <a:defRPr/>
            </a:pPr>
            <a:r>
              <a:rPr lang="en-GB" sz="1200" dirty="0">
                <a:latin typeface="Arial" panose="020B0604020202020204"/>
              </a:rPr>
              <a:t>Checklist for checks that must be completed for your sample.</a:t>
            </a:r>
          </a:p>
          <a:p>
            <a:pPr lvl="3">
              <a:buClr>
                <a:srgbClr val="007B4E"/>
              </a:buClr>
              <a:defRPr/>
            </a:pPr>
            <a:r>
              <a:rPr lang="en-GB" sz="1200" dirty="0">
                <a:latin typeface="Arial" panose="020B0604020202020204"/>
              </a:rPr>
              <a:t>Declaration agreement to be completed and signed by both the sample drawer and the Caldicott Guardian prior to submission of the sample. </a:t>
            </a:r>
          </a:p>
          <a:p>
            <a:pPr lvl="2">
              <a:buClr>
                <a:srgbClr val="007B4E"/>
              </a:buClr>
              <a:defRPr/>
            </a:pPr>
            <a:r>
              <a:rPr lang="en-GB" sz="1200" dirty="0">
                <a:latin typeface="Arial" panose="020B0604020202020204"/>
              </a:rPr>
              <a:t>Please note that any errors or missing information in the sample declaration form may delay approval of your sample. </a:t>
            </a:r>
          </a:p>
          <a:p>
            <a:pPr lvl="2">
              <a:buClr>
                <a:srgbClr val="007B4E"/>
              </a:buClr>
              <a:defRPr/>
            </a:pPr>
            <a:r>
              <a:rPr lang="en-GB" sz="1200" dirty="0">
                <a:latin typeface="Arial" panose="020B0604020202020204"/>
              </a:rPr>
              <a:t>If you have any queries about the information required or are uncertain how to complete any of the checks, please contact your approved contractor or the SCC team.</a:t>
            </a:r>
            <a:endParaRPr lang="en-GB" sz="1600" dirty="0"/>
          </a:p>
          <a:p>
            <a:endParaRPr lang="en-GB" sz="1600" dirty="0"/>
          </a:p>
        </p:txBody>
      </p:sp>
      <p:grpSp>
        <p:nvGrpSpPr>
          <p:cNvPr id="11" name="Group 10">
            <a:extLst>
              <a:ext uri="{FF2B5EF4-FFF2-40B4-BE49-F238E27FC236}">
                <a16:creationId xmlns:a16="http://schemas.microsoft.com/office/drawing/2014/main" id="{1D5FA8CC-ED5A-1BA4-ECA3-93B452ECB063}"/>
              </a:ext>
            </a:extLst>
          </p:cNvPr>
          <p:cNvGrpSpPr/>
          <p:nvPr/>
        </p:nvGrpSpPr>
        <p:grpSpPr>
          <a:xfrm>
            <a:off x="478429" y="5217555"/>
            <a:ext cx="10363742" cy="1509600"/>
            <a:chOff x="478429" y="5217555"/>
            <a:chExt cx="10363742" cy="1509600"/>
          </a:xfrm>
        </p:grpSpPr>
        <p:grpSp>
          <p:nvGrpSpPr>
            <p:cNvPr id="12" name="Group 11">
              <a:extLst>
                <a:ext uri="{FF2B5EF4-FFF2-40B4-BE49-F238E27FC236}">
                  <a16:creationId xmlns:a16="http://schemas.microsoft.com/office/drawing/2014/main" id="{9C765C49-4F06-81FB-BA0D-57AB45A2F946}"/>
                </a:ext>
              </a:extLst>
            </p:cNvPr>
            <p:cNvGrpSpPr/>
            <p:nvPr/>
          </p:nvGrpSpPr>
          <p:grpSpPr>
            <a:xfrm>
              <a:off x="478429" y="5217555"/>
              <a:ext cx="1742800" cy="1509600"/>
              <a:chOff x="478429" y="5217555"/>
              <a:chExt cx="1742800" cy="1509600"/>
            </a:xfrm>
          </p:grpSpPr>
          <p:grpSp>
            <p:nvGrpSpPr>
              <p:cNvPr id="14" name="Google Shape;662;p26">
                <a:extLst>
                  <a:ext uri="{FF2B5EF4-FFF2-40B4-BE49-F238E27FC236}">
                    <a16:creationId xmlns:a16="http://schemas.microsoft.com/office/drawing/2014/main" id="{9B2E73BE-C3C0-5C82-8E31-35D6B18F64CA}"/>
                  </a:ext>
                </a:extLst>
              </p:cNvPr>
              <p:cNvGrpSpPr/>
              <p:nvPr/>
            </p:nvGrpSpPr>
            <p:grpSpPr>
              <a:xfrm>
                <a:off x="478429" y="5217555"/>
                <a:ext cx="1742800" cy="1509600"/>
                <a:chOff x="-86421" y="3077051"/>
                <a:chExt cx="1307100" cy="1132200"/>
              </a:xfrm>
            </p:grpSpPr>
            <p:sp>
              <p:nvSpPr>
                <p:cNvPr id="16" name="Google Shape;665;p26">
                  <a:extLst>
                    <a:ext uri="{FF2B5EF4-FFF2-40B4-BE49-F238E27FC236}">
                      <a16:creationId xmlns:a16="http://schemas.microsoft.com/office/drawing/2014/main" id="{A3ECCE89-B508-A51C-BB2B-5E46D9DE51C4}"/>
                    </a:ext>
                  </a:extLst>
                </p:cNvPr>
                <p:cNvSpPr/>
                <p:nvPr/>
              </p:nvSpPr>
              <p:spPr>
                <a:xfrm>
                  <a:off x="86679" y="3227050"/>
                  <a:ext cx="960900" cy="832200"/>
                </a:xfrm>
                <a:prstGeom prst="hexagon">
                  <a:avLst>
                    <a:gd name="adj" fmla="val 28729"/>
                    <a:gd name="vf" fmla="val 115470"/>
                  </a:avLst>
                </a:prstGeom>
                <a:solidFill>
                  <a:schemeClr val="tx2"/>
                </a:solidFill>
                <a:ln>
                  <a:noFill/>
                </a:ln>
              </p:spPr>
              <p:txBody>
                <a:bodyPr spcFirstLastPara="1" wrap="square" lIns="121900" tIns="121900" rIns="121900" bIns="121900" anchor="ctr" anchorCtr="0">
                  <a:noAutofit/>
                </a:bodyPr>
                <a:lstStyle/>
                <a:p>
                  <a:endParaRPr sz="2400" dirty="0">
                    <a:latin typeface="+mj-lt"/>
                  </a:endParaRPr>
                </a:p>
              </p:txBody>
            </p:sp>
            <p:sp>
              <p:nvSpPr>
                <p:cNvPr id="19" name="Google Shape;664;p26">
                  <a:extLst>
                    <a:ext uri="{FF2B5EF4-FFF2-40B4-BE49-F238E27FC236}">
                      <a16:creationId xmlns:a16="http://schemas.microsoft.com/office/drawing/2014/main" id="{526B1E14-7B95-51B9-7ADE-DD2E42979EC5}"/>
                    </a:ext>
                  </a:extLst>
                </p:cNvPr>
                <p:cNvSpPr/>
                <p:nvPr/>
              </p:nvSpPr>
              <p:spPr>
                <a:xfrm>
                  <a:off x="-86421"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5" name="Graphic 14" descr="Laptop outline">
                <a:extLst>
                  <a:ext uri="{FF2B5EF4-FFF2-40B4-BE49-F238E27FC236}">
                    <a16:creationId xmlns:a16="http://schemas.microsoft.com/office/drawing/2014/main" id="{54F73A63-5B58-5340-B8BE-8E9BDE3512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561" y="5515153"/>
                <a:ext cx="914400" cy="914400"/>
              </a:xfrm>
              <a:prstGeom prst="rect">
                <a:avLst/>
              </a:prstGeom>
            </p:spPr>
          </p:pic>
        </p:grpSp>
        <p:sp>
          <p:nvSpPr>
            <p:cNvPr id="13" name="Rectangle 12">
              <a:extLst>
                <a:ext uri="{FF2B5EF4-FFF2-40B4-BE49-F238E27FC236}">
                  <a16:creationId xmlns:a16="http://schemas.microsoft.com/office/drawing/2014/main" id="{0E9015D2-4DF0-C4EB-89F5-F0DB998A5B07}"/>
                </a:ext>
              </a:extLst>
            </p:cNvPr>
            <p:cNvSpPr/>
            <p:nvPr/>
          </p:nvSpPr>
          <p:spPr>
            <a:xfrm>
              <a:off x="1806961" y="5711677"/>
              <a:ext cx="9035210" cy="530503"/>
            </a:xfrm>
            <a:prstGeom prst="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This is available for download from the “Instructions and Guidance” section of the </a:t>
              </a:r>
              <a:r>
                <a:rPr lang="en-GB"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patient surveys website</a:t>
              </a:r>
              <a:r>
                <a:rPr lang="en-GB" sz="1600" dirty="0">
                  <a:solidFill>
                    <a:schemeClr val="bg1"/>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18212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DD7F-AB0D-CF71-D49C-4DA2CC2D5AEF}"/>
              </a:ext>
            </a:extLst>
          </p:cNvPr>
          <p:cNvSpPr>
            <a:spLocks noGrp="1"/>
          </p:cNvSpPr>
          <p:nvPr>
            <p:ph type="title"/>
          </p:nvPr>
        </p:nvSpPr>
        <p:spPr/>
        <p:txBody>
          <a:bodyPr/>
          <a:lstStyle/>
          <a:p>
            <a:r>
              <a:rPr lang="en-GB" dirty="0"/>
              <a:t>Useful NPSP instruction documents</a:t>
            </a:r>
          </a:p>
        </p:txBody>
      </p:sp>
      <p:sp>
        <p:nvSpPr>
          <p:cNvPr id="3" name="Content Placeholder 2">
            <a:extLst>
              <a:ext uri="{FF2B5EF4-FFF2-40B4-BE49-F238E27FC236}">
                <a16:creationId xmlns:a16="http://schemas.microsoft.com/office/drawing/2014/main" id="{4C7E972D-20F8-4E04-A95A-2020D99D3802}"/>
              </a:ext>
            </a:extLst>
          </p:cNvPr>
          <p:cNvSpPr>
            <a:spLocks noGrp="1"/>
          </p:cNvSpPr>
          <p:nvPr>
            <p:ph idx="1"/>
          </p:nvPr>
        </p:nvSpPr>
        <p:spPr>
          <a:xfrm>
            <a:off x="516834" y="1271245"/>
            <a:ext cx="11156053" cy="461665"/>
          </a:xfrm>
        </p:spPr>
        <p:txBody>
          <a:bodyPr/>
          <a:lstStyle/>
          <a:p>
            <a:pPr marL="285750" indent="-285750">
              <a:buClr>
                <a:schemeClr val="tx2"/>
              </a:buClr>
              <a:buFont typeface="Courier New" panose="02070309020205020404" pitchFamily="49" charset="0"/>
              <a:buChar char="o"/>
            </a:pPr>
            <a:r>
              <a:rPr lang="en-GB" sz="1200" dirty="0">
                <a:latin typeface="Arial" panose="020B0604020202020204" pitchFamily="34" charset="0"/>
                <a:cs typeface="Arial" panose="020B0604020202020204" pitchFamily="34" charset="0"/>
              </a:rPr>
              <a:t>Other instructional documents that are useful for implementing the 2026 Urgent and Emergency Care Survey can be found on the </a:t>
            </a:r>
            <a:r>
              <a:rPr lang="en-GB" sz="1200" dirty="0">
                <a:latin typeface="Arial" panose="020B0604020202020204" pitchFamily="34" charset="0"/>
                <a:cs typeface="Arial" panose="020B0604020202020204" pitchFamily="34" charset="0"/>
                <a:hlinkClick r:id="rId2"/>
              </a:rPr>
              <a:t>NHS Surveys website</a:t>
            </a:r>
            <a:r>
              <a:rPr lang="en-GB" sz="1200" dirty="0">
                <a:latin typeface="Arial" panose="020B0604020202020204" pitchFamily="34" charset="0"/>
                <a:cs typeface="Arial" panose="020B0604020202020204" pitchFamily="34" charset="0"/>
              </a:rPr>
              <a:t>:</a:t>
            </a:r>
          </a:p>
        </p:txBody>
      </p:sp>
      <p:graphicFrame>
        <p:nvGraphicFramePr>
          <p:cNvPr id="6" name="TextBox 7">
            <a:extLst>
              <a:ext uri="{FF2B5EF4-FFF2-40B4-BE49-F238E27FC236}">
                <a16:creationId xmlns:a16="http://schemas.microsoft.com/office/drawing/2014/main" id="{CE938FE3-2D9F-896D-00BE-7E320529955C}"/>
              </a:ext>
            </a:extLst>
          </p:cNvPr>
          <p:cNvGraphicFramePr/>
          <p:nvPr>
            <p:extLst>
              <p:ext uri="{D42A27DB-BD31-4B8C-83A1-F6EECF244321}">
                <p14:modId xmlns:p14="http://schemas.microsoft.com/office/powerpoint/2010/main" val="4293478102"/>
              </p:ext>
            </p:extLst>
          </p:nvPr>
        </p:nvGraphicFramePr>
        <p:xfrm>
          <a:off x="591493" y="1627713"/>
          <a:ext cx="10442575" cy="432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365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AC9C1-55AF-C3C6-704E-FE4CE7D8A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4F37E-FA6A-97AD-1D63-AE0773AAB925}"/>
              </a:ext>
            </a:extLst>
          </p:cNvPr>
          <p:cNvSpPr>
            <a:spLocks noGrp="1"/>
          </p:cNvSpPr>
          <p:nvPr>
            <p:ph type="title"/>
          </p:nvPr>
        </p:nvSpPr>
        <p:spPr/>
        <p:txBody>
          <a:bodyPr/>
          <a:lstStyle/>
          <a:p>
            <a:r>
              <a:rPr lang="en-GB" dirty="0"/>
              <a:t>Entering fieldwork</a:t>
            </a:r>
          </a:p>
        </p:txBody>
      </p:sp>
    </p:spTree>
    <p:extLst>
      <p:ext uri="{BB962C8B-B14F-4D97-AF65-F5344CB8AC3E}">
        <p14:creationId xmlns:p14="http://schemas.microsoft.com/office/powerpoint/2010/main" val="348177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8A00-9B28-89C6-2A47-59557A428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70C97-D256-A3D9-E730-627610C8703D}"/>
              </a:ext>
            </a:extLst>
          </p:cNvPr>
          <p:cNvSpPr>
            <a:spLocks noGrp="1"/>
          </p:cNvSpPr>
          <p:nvPr>
            <p:ph type="title"/>
          </p:nvPr>
        </p:nvSpPr>
        <p:spPr/>
        <p:txBody>
          <a:bodyPr/>
          <a:lstStyle/>
          <a:p>
            <a:r>
              <a:rPr lang="en-GB" dirty="0"/>
              <a:t>Entering fieldwork early / on time</a:t>
            </a:r>
          </a:p>
        </p:txBody>
      </p:sp>
      <p:sp>
        <p:nvSpPr>
          <p:cNvPr id="6" name="Content Placeholder 1">
            <a:extLst>
              <a:ext uri="{FF2B5EF4-FFF2-40B4-BE49-F238E27FC236}">
                <a16:creationId xmlns:a16="http://schemas.microsoft.com/office/drawing/2014/main" id="{03DAF7E8-899A-BF04-EBA7-E39BED63F02A}"/>
              </a:ext>
            </a:extLst>
          </p:cNvPr>
          <p:cNvSpPr>
            <a:spLocks noGrp="1"/>
          </p:cNvSpPr>
          <p:nvPr>
            <p:ph idx="1"/>
          </p:nvPr>
        </p:nvSpPr>
        <p:spPr>
          <a:xfrm>
            <a:off x="516835" y="1271245"/>
            <a:ext cx="11216616" cy="3859105"/>
          </a:xfrm>
        </p:spPr>
        <p:txBody>
          <a:bodyPr/>
          <a:lstStyle/>
          <a:p>
            <a:pPr lvl="1">
              <a:buClr>
                <a:srgbClr val="007B4E"/>
              </a:buClr>
            </a:pPr>
            <a:r>
              <a:rPr lang="en-GB" sz="1400" dirty="0"/>
              <a:t>Entering fieldwork </a:t>
            </a:r>
            <a:r>
              <a:rPr lang="en-GB" sz="1400" dirty="0">
                <a:solidFill>
                  <a:srgbClr val="4D4639"/>
                </a:solidFill>
              </a:rPr>
              <a:t>on time or earlier will help your trust to maximise responses from minority ethnic groups. You will also likely receive an overall higher response rate, providing your trust with more data.</a:t>
            </a:r>
          </a:p>
          <a:p>
            <a:pPr marR="0" lvl="2" fontAlgn="auto">
              <a:spcAft>
                <a:spcPts val="0"/>
              </a:spcAft>
              <a:buClr>
                <a:srgbClr val="007B4E"/>
              </a:buClr>
              <a:tabLst/>
              <a:defRPr/>
            </a:pPr>
            <a:r>
              <a:rPr lang="en-GB" sz="1400" dirty="0"/>
              <a:t>Ensure you have a survey team in place before you start drawing your sample.</a:t>
            </a:r>
          </a:p>
          <a:p>
            <a:pPr lvl="2">
              <a:buClr>
                <a:srgbClr val="007B4E"/>
              </a:buClr>
              <a:defRPr/>
            </a:pPr>
            <a:r>
              <a:rPr lang="en-GB" sz="1400" dirty="0"/>
              <a:t>Generate your sample promptly - begin preparing now.</a:t>
            </a:r>
          </a:p>
          <a:p>
            <a:pPr lvl="2">
              <a:buClr>
                <a:srgbClr val="007B4E"/>
              </a:buClr>
              <a:defRPr/>
            </a:pPr>
            <a:r>
              <a:rPr lang="en-GB" sz="1400" dirty="0"/>
              <a:t>Respond to queries as soon as possible to avoid unnecessary delays.</a:t>
            </a:r>
          </a:p>
          <a:p>
            <a:pPr lvl="2">
              <a:buClr>
                <a:srgbClr val="007B4E"/>
              </a:buClr>
              <a:defRPr/>
            </a:pPr>
            <a:r>
              <a:rPr lang="en-GB" sz="1400" dirty="0"/>
              <a:t>Ensure there is sufficient resourcing around the time of drawing your sample and answering queries – communicate with your team, handover tasks if people are going to be on leave and let your contractor and the SCC know of any updates.</a:t>
            </a:r>
          </a:p>
          <a:p>
            <a:pPr lvl="2">
              <a:buClr>
                <a:srgbClr val="007B4E"/>
              </a:buClr>
              <a:defRPr/>
            </a:pPr>
            <a:r>
              <a:rPr lang="en-GB" sz="1400" dirty="0"/>
              <a:t>If there are any changes in the survey lead, inform your contractor and the SCC via email.</a:t>
            </a:r>
          </a:p>
          <a:p>
            <a:pPr marR="0" lvl="2" fontAlgn="auto">
              <a:spcAft>
                <a:spcPts val="0"/>
              </a:spcAft>
              <a:buClr>
                <a:srgbClr val="007B4E"/>
              </a:buClr>
              <a:tabLst/>
              <a:defRPr/>
            </a:pPr>
            <a:endParaRPr lang="en-GB" sz="1200" dirty="0"/>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spTree>
    <p:extLst>
      <p:ext uri="{BB962C8B-B14F-4D97-AF65-F5344CB8AC3E}">
        <p14:creationId xmlns:p14="http://schemas.microsoft.com/office/powerpoint/2010/main" val="376089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2CB6E-AFD2-E7A4-EBC1-6821BC051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03CDB-3758-0ABB-5B82-BF6CA09840D4}"/>
              </a:ext>
            </a:extLst>
          </p:cNvPr>
          <p:cNvSpPr>
            <a:spLocks noGrp="1"/>
          </p:cNvSpPr>
          <p:nvPr>
            <p:ph type="title"/>
          </p:nvPr>
        </p:nvSpPr>
        <p:spPr/>
        <p:txBody>
          <a:bodyPr/>
          <a:lstStyle/>
          <a:p>
            <a:r>
              <a:rPr lang="en-GB" dirty="0"/>
              <a:t>Key dates</a:t>
            </a:r>
          </a:p>
        </p:txBody>
      </p:sp>
    </p:spTree>
    <p:extLst>
      <p:ext uri="{BB962C8B-B14F-4D97-AF65-F5344CB8AC3E}">
        <p14:creationId xmlns:p14="http://schemas.microsoft.com/office/powerpoint/2010/main" val="3825975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D80846-7929-D721-CF85-FB6FC1F5730B}"/>
              </a:ext>
            </a:extLst>
          </p:cNvPr>
          <p:cNvSpPr/>
          <p:nvPr/>
        </p:nvSpPr>
        <p:spPr>
          <a:xfrm>
            <a:off x="10310949" y="5904411"/>
            <a:ext cx="1733005" cy="85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8E9A2C-98E6-70CB-BC98-3B48B88F84BB}"/>
              </a:ext>
            </a:extLst>
          </p:cNvPr>
          <p:cNvSpPr>
            <a:spLocks noGrp="1"/>
          </p:cNvSpPr>
          <p:nvPr>
            <p:ph type="title"/>
          </p:nvPr>
        </p:nvSpPr>
        <p:spPr>
          <a:noFill/>
        </p:spPr>
        <p:txBody>
          <a:bodyPr/>
          <a:lstStyle/>
          <a:p>
            <a:r>
              <a:rPr lang="en-GB" dirty="0">
                <a:solidFill>
                  <a:schemeClr val="tx2"/>
                </a:solidFill>
              </a:rPr>
              <a:t>Key dates</a:t>
            </a:r>
          </a:p>
        </p:txBody>
      </p:sp>
      <p:sp>
        <p:nvSpPr>
          <p:cNvPr id="3" name="Content Placeholder 2">
            <a:extLst>
              <a:ext uri="{FF2B5EF4-FFF2-40B4-BE49-F238E27FC236}">
                <a16:creationId xmlns:a16="http://schemas.microsoft.com/office/drawing/2014/main" id="{43F12E74-E056-6ED9-03C0-33DD8BC74190}"/>
              </a:ext>
            </a:extLst>
          </p:cNvPr>
          <p:cNvSpPr txBox="1">
            <a:spLocks/>
          </p:cNvSpPr>
          <p:nvPr/>
        </p:nvSpPr>
        <p:spPr>
          <a:xfrm>
            <a:off x="516834" y="1271245"/>
            <a:ext cx="11156053" cy="1167493"/>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400" dirty="0"/>
              <a:t>More detailed timelines will be made available in the 2026 UEC Survey Handbook for NHS Trusts managing sampling in-house and for those using an approved contractor.</a:t>
            </a:r>
          </a:p>
          <a:p>
            <a:pPr lvl="1"/>
            <a:r>
              <a:rPr lang="en-GB" sz="1400" dirty="0"/>
              <a:t>The survey handbook can be found in the “Instructions and Guidance” section of the </a:t>
            </a:r>
            <a:r>
              <a:rPr lang="en-GB" sz="1400" dirty="0">
                <a:hlinkClick r:id="rId2"/>
              </a:rPr>
              <a:t>NHS patient surveys website</a:t>
            </a:r>
            <a:r>
              <a:rPr lang="en-GB" sz="1400" dirty="0"/>
              <a:t>.</a:t>
            </a:r>
            <a:endParaRPr lang="en-GB" dirty="0"/>
          </a:p>
        </p:txBody>
      </p:sp>
      <p:graphicFrame>
        <p:nvGraphicFramePr>
          <p:cNvPr id="4" name="Table 3">
            <a:extLst>
              <a:ext uri="{FF2B5EF4-FFF2-40B4-BE49-F238E27FC236}">
                <a16:creationId xmlns:a16="http://schemas.microsoft.com/office/drawing/2014/main" id="{CBC62918-5FB7-0BD5-5586-76E2511215C0}"/>
              </a:ext>
            </a:extLst>
          </p:cNvPr>
          <p:cNvGraphicFramePr>
            <a:graphicFrameLocks noGrp="1"/>
          </p:cNvGraphicFramePr>
          <p:nvPr>
            <p:extLst>
              <p:ext uri="{D42A27DB-BD31-4B8C-83A1-F6EECF244321}">
                <p14:modId xmlns:p14="http://schemas.microsoft.com/office/powerpoint/2010/main" val="3691357413"/>
              </p:ext>
            </p:extLst>
          </p:nvPr>
        </p:nvGraphicFramePr>
        <p:xfrm>
          <a:off x="517525" y="2307564"/>
          <a:ext cx="11155362" cy="4067837"/>
        </p:xfrm>
        <a:graphic>
          <a:graphicData uri="http://schemas.openxmlformats.org/drawingml/2006/table">
            <a:tbl>
              <a:tblPr firstRow="1" bandRow="1">
                <a:tableStyleId>{5C22544A-7EE6-4342-B048-85BDC9FD1C3A}</a:tableStyleId>
              </a:tblPr>
              <a:tblGrid>
                <a:gridCol w="5770064">
                  <a:extLst>
                    <a:ext uri="{9D8B030D-6E8A-4147-A177-3AD203B41FA5}">
                      <a16:colId xmlns:a16="http://schemas.microsoft.com/office/drawing/2014/main" val="3848170637"/>
                    </a:ext>
                  </a:extLst>
                </a:gridCol>
                <a:gridCol w="5385298">
                  <a:extLst>
                    <a:ext uri="{9D8B030D-6E8A-4147-A177-3AD203B41FA5}">
                      <a16:colId xmlns:a16="http://schemas.microsoft.com/office/drawing/2014/main" val="3953280985"/>
                    </a:ext>
                  </a:extLst>
                </a:gridCol>
              </a:tblGrid>
              <a:tr h="500706">
                <a:tc>
                  <a:txBody>
                    <a:bodyPr/>
                    <a:lstStyle/>
                    <a:p>
                      <a:r>
                        <a:rPr lang="en-GB" dirty="0"/>
                        <a:t>Activity</a:t>
                      </a:r>
                    </a:p>
                  </a:txBody>
                  <a:tcPr/>
                </a:tc>
                <a:tc>
                  <a:txBody>
                    <a:bodyPr/>
                    <a:lstStyle/>
                    <a:p>
                      <a:r>
                        <a:rPr lang="en-GB" dirty="0"/>
                        <a:t>Date</a:t>
                      </a:r>
                    </a:p>
                  </a:txBody>
                  <a:tcPr/>
                </a:tc>
                <a:extLst>
                  <a:ext uri="{0D108BD9-81ED-4DB2-BD59-A6C34878D82A}">
                    <a16:rowId xmlns:a16="http://schemas.microsoft.com/office/drawing/2014/main" val="3367710767"/>
                  </a:ext>
                </a:extLst>
              </a:tr>
              <a:tr h="384414">
                <a:tc>
                  <a:txBody>
                    <a:bodyPr/>
                    <a:lstStyle/>
                    <a:p>
                      <a:r>
                        <a:rPr lang="en-GB" sz="1200" b="0" dirty="0"/>
                        <a:t>Section 251 (approval)</a:t>
                      </a:r>
                    </a:p>
                  </a:txBody>
                  <a:tcPr anchor="ctr"/>
                </a:tc>
                <a:tc>
                  <a:txBody>
                    <a:bodyPr/>
                    <a:lstStyle/>
                    <a:p>
                      <a:r>
                        <a:rPr lang="en-GB" sz="1200" b="1" dirty="0"/>
                        <a:t>Friday 30</a:t>
                      </a:r>
                      <a:r>
                        <a:rPr lang="en-GB" sz="1200" b="1" baseline="30000" dirty="0"/>
                        <a:t>th</a:t>
                      </a:r>
                      <a:r>
                        <a:rPr lang="en-GB" sz="1200" b="1" dirty="0"/>
                        <a:t> January 2026</a:t>
                      </a:r>
                    </a:p>
                  </a:txBody>
                  <a:tcPr anchor="ctr"/>
                </a:tc>
                <a:extLst>
                  <a:ext uri="{0D108BD9-81ED-4DB2-BD59-A6C34878D82A}">
                    <a16:rowId xmlns:a16="http://schemas.microsoft.com/office/drawing/2014/main" val="4012439267"/>
                  </a:ext>
                </a:extLst>
              </a:tr>
              <a:tr h="876233">
                <a:tc>
                  <a:txBody>
                    <a:bodyPr/>
                    <a:lstStyle/>
                    <a:p>
                      <a:r>
                        <a:rPr lang="en-GB" sz="1200" b="0" dirty="0"/>
                        <a:t>Publication of sampling materials (survey handbook, sampling instructions, sample construction spreadsheet, sample declaration forms) (following section 251 approval)</a:t>
                      </a:r>
                    </a:p>
                  </a:txBody>
                  <a:tcPr anchor="ctr"/>
                </a:tc>
                <a:tc>
                  <a:txBody>
                    <a:bodyPr/>
                    <a:lstStyle/>
                    <a:p>
                      <a:r>
                        <a:rPr lang="en-GB" sz="1200" b="1" dirty="0"/>
                        <a:t>February 2026</a:t>
                      </a:r>
                    </a:p>
                  </a:txBody>
                  <a:tcPr anchor="ctr"/>
                </a:tc>
                <a:extLst>
                  <a:ext uri="{0D108BD9-81ED-4DB2-BD59-A6C34878D82A}">
                    <a16:rowId xmlns:a16="http://schemas.microsoft.com/office/drawing/2014/main" val="3350824045"/>
                  </a:ext>
                </a:extLst>
              </a:tr>
              <a:tr h="384414">
                <a:tc>
                  <a:txBody>
                    <a:bodyPr/>
                    <a:lstStyle/>
                    <a:p>
                      <a:r>
                        <a:rPr lang="en-GB" sz="1200" b="0" dirty="0"/>
                        <a:t>Publication of patient facing materials (following section 251 approval)</a:t>
                      </a:r>
                    </a:p>
                  </a:txBody>
                  <a:tcPr anchor="ctr"/>
                </a:tc>
                <a:tc>
                  <a:txBody>
                    <a:bodyPr/>
                    <a:lstStyle/>
                    <a:p>
                      <a:r>
                        <a:rPr lang="en-GB" sz="1200" b="1" dirty="0"/>
                        <a:t>17th February 2026 </a:t>
                      </a:r>
                    </a:p>
                  </a:txBody>
                  <a:tcPr anchor="ctr"/>
                </a:tc>
                <a:extLst>
                  <a:ext uri="{0D108BD9-81ED-4DB2-BD59-A6C34878D82A}">
                    <a16:rowId xmlns:a16="http://schemas.microsoft.com/office/drawing/2014/main" val="884455580"/>
                  </a:ext>
                </a:extLst>
              </a:tr>
              <a:tr h="384414">
                <a:tc>
                  <a:txBody>
                    <a:bodyPr/>
                    <a:lstStyle/>
                    <a:p>
                      <a:r>
                        <a:rPr lang="en-GB" sz="1200" b="0" dirty="0"/>
                        <a:t>Samples drawn by trusts</a:t>
                      </a:r>
                    </a:p>
                  </a:txBody>
                  <a:tcPr anchor="ctr"/>
                </a:tc>
                <a:tc>
                  <a:txBody>
                    <a:bodyPr/>
                    <a:lstStyle/>
                    <a:p>
                      <a:r>
                        <a:rPr lang="en-GB" sz="1200" b="1" dirty="0"/>
                        <a:t>Monday 2</a:t>
                      </a:r>
                      <a:r>
                        <a:rPr lang="en-GB" sz="1200" b="1" baseline="30000" dirty="0"/>
                        <a:t>nd</a:t>
                      </a:r>
                      <a:r>
                        <a:rPr lang="en-GB" sz="1200" b="1" dirty="0"/>
                        <a:t> March 2026 – Friday 27</a:t>
                      </a:r>
                      <a:r>
                        <a:rPr lang="en-GB" sz="1200" b="1" baseline="30000" dirty="0"/>
                        <a:t>th</a:t>
                      </a:r>
                      <a:r>
                        <a:rPr lang="en-GB" sz="1200" b="1" dirty="0"/>
                        <a:t> March 2026</a:t>
                      </a:r>
                    </a:p>
                  </a:txBody>
                  <a:tcPr anchor="ctr"/>
                </a:tc>
                <a:extLst>
                  <a:ext uri="{0D108BD9-81ED-4DB2-BD59-A6C34878D82A}">
                    <a16:rowId xmlns:a16="http://schemas.microsoft.com/office/drawing/2014/main" val="4026810518"/>
                  </a:ext>
                </a:extLst>
              </a:tr>
              <a:tr h="384414">
                <a:tc>
                  <a:txBody>
                    <a:bodyPr/>
                    <a:lstStyle/>
                    <a:p>
                      <a:r>
                        <a:rPr lang="en-GB" sz="1200" b="0" dirty="0"/>
                        <a:t>Submit sample to contractor</a:t>
                      </a:r>
                    </a:p>
                  </a:txBody>
                  <a:tcPr anchor="ctr"/>
                </a:tc>
                <a:tc>
                  <a:txBody>
                    <a:bodyPr/>
                    <a:lstStyle/>
                    <a:p>
                      <a:r>
                        <a:rPr lang="en-GB" sz="1200" b="1" dirty="0"/>
                        <a:t>TBC by contractors</a:t>
                      </a:r>
                    </a:p>
                  </a:txBody>
                  <a:tcPr anchor="ctr"/>
                </a:tc>
                <a:extLst>
                  <a:ext uri="{0D108BD9-81ED-4DB2-BD59-A6C34878D82A}">
                    <a16:rowId xmlns:a16="http://schemas.microsoft.com/office/drawing/2014/main" val="3819407367"/>
                  </a:ext>
                </a:extLst>
              </a:tr>
              <a:tr h="384414">
                <a:tc>
                  <a:txBody>
                    <a:bodyPr/>
                    <a:lstStyle/>
                    <a:p>
                      <a:r>
                        <a:rPr lang="en-GB" sz="1200" b="0" dirty="0"/>
                        <a:t>Submit sample to SCC [for trusts delivering survey in-house only]</a:t>
                      </a:r>
                    </a:p>
                  </a:txBody>
                  <a:tcPr anchor="ctr"/>
                </a:tc>
                <a:tc>
                  <a:txBody>
                    <a:bodyPr/>
                    <a:lstStyle/>
                    <a:p>
                      <a:r>
                        <a:rPr lang="en-GB" sz="1200" b="1" dirty="0"/>
                        <a:t>Monday 30</a:t>
                      </a:r>
                      <a:r>
                        <a:rPr lang="en-GB" sz="1200" b="1" baseline="30000" dirty="0"/>
                        <a:t>th</a:t>
                      </a:r>
                      <a:r>
                        <a:rPr lang="en-GB" sz="1200" b="1" dirty="0"/>
                        <a:t> March 2026</a:t>
                      </a:r>
                    </a:p>
                  </a:txBody>
                  <a:tcPr anchor="ctr"/>
                </a:tc>
                <a:extLst>
                  <a:ext uri="{0D108BD9-81ED-4DB2-BD59-A6C34878D82A}">
                    <a16:rowId xmlns:a16="http://schemas.microsoft.com/office/drawing/2014/main" val="3053465876"/>
                  </a:ext>
                </a:extLst>
              </a:tr>
              <a:tr h="384414">
                <a:tc>
                  <a:txBody>
                    <a:bodyPr/>
                    <a:lstStyle/>
                    <a:p>
                      <a:r>
                        <a:rPr lang="en-GB" sz="1200" b="0" dirty="0"/>
                        <a:t>Sample checking (SCC)</a:t>
                      </a:r>
                    </a:p>
                  </a:txBody>
                  <a:tcPr anchor="ctr"/>
                </a:tc>
                <a:tc>
                  <a:txBody>
                    <a:bodyPr/>
                    <a:lstStyle/>
                    <a:p>
                      <a:r>
                        <a:rPr lang="en-GB" sz="1200" b="1" dirty="0"/>
                        <a:t>Monday 23</a:t>
                      </a:r>
                      <a:r>
                        <a:rPr lang="en-GB" sz="1200" b="1" baseline="30000" dirty="0"/>
                        <a:t>rd</a:t>
                      </a:r>
                      <a:r>
                        <a:rPr lang="en-GB" sz="1200" b="1" dirty="0"/>
                        <a:t> March 2026 – Friday 17</a:t>
                      </a:r>
                      <a:r>
                        <a:rPr lang="en-GB" sz="1200" b="1" baseline="30000" dirty="0"/>
                        <a:t>th</a:t>
                      </a:r>
                      <a:r>
                        <a:rPr lang="en-GB" sz="1200" b="1" dirty="0"/>
                        <a:t> April 2026</a:t>
                      </a:r>
                    </a:p>
                  </a:txBody>
                  <a:tcPr anchor="ctr"/>
                </a:tc>
                <a:extLst>
                  <a:ext uri="{0D108BD9-81ED-4DB2-BD59-A6C34878D82A}">
                    <a16:rowId xmlns:a16="http://schemas.microsoft.com/office/drawing/2014/main" val="496022378"/>
                  </a:ext>
                </a:extLst>
              </a:tr>
              <a:tr h="384414">
                <a:tc>
                  <a:txBody>
                    <a:bodyPr/>
                    <a:lstStyle/>
                    <a:p>
                      <a:r>
                        <a:rPr lang="en-GB" sz="1200" b="0" dirty="0"/>
                        <a:t>Fieldwork (15 weeks)</a:t>
                      </a:r>
                    </a:p>
                  </a:txBody>
                  <a:tcPr anchor="ctr"/>
                </a:tc>
                <a:tc>
                  <a:txBody>
                    <a:bodyPr/>
                    <a:lstStyle/>
                    <a:p>
                      <a:r>
                        <a:rPr lang="en-GB" sz="1200" b="1" dirty="0"/>
                        <a:t>Monday 13</a:t>
                      </a:r>
                      <a:r>
                        <a:rPr lang="en-GB" sz="1200" b="1" baseline="30000" dirty="0"/>
                        <a:t>th</a:t>
                      </a:r>
                      <a:r>
                        <a:rPr lang="en-GB" sz="1200" b="1" dirty="0"/>
                        <a:t> April 2026 – Friday 24</a:t>
                      </a:r>
                      <a:r>
                        <a:rPr lang="en-GB" sz="1200" b="1" baseline="30000" dirty="0"/>
                        <a:t>th</a:t>
                      </a:r>
                      <a:r>
                        <a:rPr lang="en-GB" sz="1200" b="1" dirty="0"/>
                        <a:t> July 2026</a:t>
                      </a:r>
                    </a:p>
                  </a:txBody>
                  <a:tcPr anchor="ctr"/>
                </a:tc>
                <a:extLst>
                  <a:ext uri="{0D108BD9-81ED-4DB2-BD59-A6C34878D82A}">
                    <a16:rowId xmlns:a16="http://schemas.microsoft.com/office/drawing/2014/main" val="2203460245"/>
                  </a:ext>
                </a:extLst>
              </a:tr>
            </a:tbl>
          </a:graphicData>
        </a:graphic>
      </p:graphicFrame>
    </p:spTree>
    <p:extLst>
      <p:ext uri="{BB962C8B-B14F-4D97-AF65-F5344CB8AC3E}">
        <p14:creationId xmlns:p14="http://schemas.microsoft.com/office/powerpoint/2010/main" val="4099229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9643-1A0E-E9AA-A78F-E39ED1858BED}"/>
              </a:ext>
            </a:extLst>
          </p:cNvPr>
          <p:cNvSpPr>
            <a:spLocks noGrp="1"/>
          </p:cNvSpPr>
          <p:nvPr>
            <p:ph type="title"/>
          </p:nvPr>
        </p:nvSpPr>
        <p:spPr>
          <a:xfrm>
            <a:off x="517526" y="3198167"/>
            <a:ext cx="11164958" cy="461665"/>
          </a:xfrm>
        </p:spPr>
        <p:txBody>
          <a:bodyPr/>
          <a:lstStyle/>
          <a:p>
            <a:pPr algn="ctr"/>
            <a:r>
              <a:rPr lang="en-GB" dirty="0"/>
              <a:t>Any other points for discussion?</a:t>
            </a:r>
          </a:p>
        </p:txBody>
      </p:sp>
    </p:spTree>
    <p:extLst>
      <p:ext uri="{BB962C8B-B14F-4D97-AF65-F5344CB8AC3E}">
        <p14:creationId xmlns:p14="http://schemas.microsoft.com/office/powerpoint/2010/main" val="3030846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C682BB-9A78-42AF-5A32-B15235579872}"/>
              </a:ext>
            </a:extLst>
          </p:cNvPr>
          <p:cNvSpPr txBox="1">
            <a:spLocks/>
          </p:cNvSpPr>
          <p:nvPr/>
        </p:nvSpPr>
        <p:spPr>
          <a:xfrm>
            <a:off x="317500" y="1465555"/>
            <a:ext cx="5321300" cy="1639595"/>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dirty="0"/>
              <a:t>If you have any further thoughts or queries, please contact us at </a:t>
            </a:r>
            <a:r>
              <a:rPr lang="en-GB" sz="1400" b="1" u="sng" dirty="0">
                <a:solidFill>
                  <a:srgbClr val="007B4E"/>
                </a:solidFill>
              </a:rPr>
              <a:t>emergency</a:t>
            </a:r>
            <a:r>
              <a:rPr lang="en-GB" sz="1400" b="1" dirty="0">
                <a:solidFill>
                  <a:srgbClr val="007B4E"/>
                </a:solidFill>
                <a:hlinkClick r:id="rId2">
                  <a:extLst>
                    <a:ext uri="{A12FA001-AC4F-418D-AE19-62706E023703}">
                      <ahyp:hlinkClr xmlns:ahyp="http://schemas.microsoft.com/office/drawing/2018/hyperlinkcolor" val="tx"/>
                    </a:ext>
                  </a:extLst>
                </a:hlinkClick>
              </a:rPr>
              <a:t>@surveycoordination.com</a:t>
            </a:r>
            <a:endParaRPr lang="en-GB" sz="1200" dirty="0">
              <a:solidFill>
                <a:srgbClr val="007B4E"/>
              </a:solidFill>
            </a:endParaRPr>
          </a:p>
          <a:p>
            <a:pPr lvl="2"/>
            <a:endParaRPr lang="en-US" sz="1400" dirty="0"/>
          </a:p>
          <a:p>
            <a:endParaRPr lang="en-GB" sz="1600" dirty="0"/>
          </a:p>
        </p:txBody>
      </p:sp>
    </p:spTree>
    <p:extLst>
      <p:ext uri="{BB962C8B-B14F-4D97-AF65-F5344CB8AC3E}">
        <p14:creationId xmlns:p14="http://schemas.microsoft.com/office/powerpoint/2010/main" val="345035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FB4C-CC5A-0FBE-7A7D-5A705B776D2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8E9210-43E4-C4AE-DBC3-BDE630A133B8}"/>
              </a:ext>
            </a:extLst>
          </p:cNvPr>
          <p:cNvSpPr/>
          <p:nvPr/>
        </p:nvSpPr>
        <p:spPr>
          <a:xfrm>
            <a:off x="10563225" y="6029325"/>
            <a:ext cx="146685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F737BC62-D83B-FC56-C5E7-40E7D4574CF4}"/>
              </a:ext>
            </a:extLst>
          </p:cNvPr>
          <p:cNvSpPr>
            <a:spLocks noGrp="1"/>
          </p:cNvSpPr>
          <p:nvPr>
            <p:ph type="title"/>
          </p:nvPr>
        </p:nvSpPr>
        <p:spPr>
          <a:xfrm>
            <a:off x="517526" y="489480"/>
            <a:ext cx="11164958" cy="461665"/>
          </a:xfrm>
          <a:noFill/>
        </p:spPr>
        <p:txBody>
          <a:bodyPr/>
          <a:lstStyle/>
          <a:p>
            <a:r>
              <a:rPr lang="en-GB" dirty="0">
                <a:solidFill>
                  <a:schemeClr val="tx2"/>
                </a:solidFill>
              </a:rPr>
              <a:t>Overview of 2026 Urgent and Emergency Care Survey (UEC26) </a:t>
            </a:r>
            <a:endParaRPr lang="en-GB" dirty="0"/>
          </a:p>
        </p:txBody>
      </p:sp>
      <p:sp>
        <p:nvSpPr>
          <p:cNvPr id="2" name="Content Placeholder 2">
            <a:extLst>
              <a:ext uri="{FF2B5EF4-FFF2-40B4-BE49-F238E27FC236}">
                <a16:creationId xmlns:a16="http://schemas.microsoft.com/office/drawing/2014/main" id="{3DD217F6-4BFA-929B-C482-456DEC5A374A}"/>
              </a:ext>
            </a:extLst>
          </p:cNvPr>
          <p:cNvSpPr txBox="1">
            <a:spLocks/>
          </p:cNvSpPr>
          <p:nvPr/>
        </p:nvSpPr>
        <p:spPr>
          <a:xfrm>
            <a:off x="516834" y="1271244"/>
            <a:ext cx="11156053" cy="4977155"/>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r>
              <a:rPr lang="en-GB" sz="1400" b="1" dirty="0">
                <a:solidFill>
                  <a:schemeClr val="tx2"/>
                </a:solidFill>
              </a:rPr>
              <a:t>Mixed mode approach</a:t>
            </a:r>
          </a:p>
          <a:p>
            <a:pPr lvl="2">
              <a:buClr>
                <a:schemeClr val="tx2"/>
              </a:buClr>
            </a:pPr>
            <a:r>
              <a:rPr lang="en-GB" sz="1200" dirty="0"/>
              <a:t>Mixed mode approach i.e. online survey, paper questionnaires (Type 1, Type 3) with 8 pages, similar in design to UEC24.</a:t>
            </a:r>
          </a:p>
          <a:p>
            <a:pPr lvl="2">
              <a:buClr>
                <a:schemeClr val="tx2"/>
              </a:buClr>
            </a:pPr>
            <a:r>
              <a:rPr lang="en-GB" sz="1200" dirty="0"/>
              <a:t>Push to web e.g. inclusion of QR codes and website links on cover letters; SMS texts with survey links.</a:t>
            </a:r>
          </a:p>
          <a:p>
            <a:pPr lvl="2">
              <a:buClr>
                <a:schemeClr val="tx2"/>
              </a:buClr>
            </a:pPr>
            <a:r>
              <a:rPr lang="en-GB" sz="1200" dirty="0"/>
              <a:t>Centralised survey offered for NHS Trusts conducting the survey in-house. </a:t>
            </a:r>
          </a:p>
          <a:p>
            <a:pPr lvl="2">
              <a:buClr>
                <a:schemeClr val="tx2"/>
              </a:buClr>
            </a:pPr>
            <a:r>
              <a:rPr lang="en-GB" sz="1200" dirty="0"/>
              <a:t>A range of accessibility features offered e.g. BSL, translations, multi-language sheet, screen-reader compatibility.</a:t>
            </a:r>
          </a:p>
          <a:p>
            <a:pPr lvl="2">
              <a:buClr>
                <a:schemeClr val="tx2"/>
              </a:buClr>
            </a:pPr>
            <a:r>
              <a:rPr lang="en-GB" sz="1200" dirty="0"/>
              <a:t>Contact approach updated to allow more time between postal and SMS contacts.  </a:t>
            </a:r>
            <a:endParaRPr lang="en-US" sz="1200" dirty="0"/>
          </a:p>
          <a:p>
            <a:pPr marL="341100" lvl="2" indent="0">
              <a:buNone/>
            </a:pPr>
            <a:endParaRPr lang="en-GB" sz="800" dirty="0"/>
          </a:p>
          <a:p>
            <a:pPr lvl="1"/>
            <a:r>
              <a:rPr lang="en-GB" sz="1400" b="1" dirty="0">
                <a:solidFill>
                  <a:schemeClr val="tx2"/>
                </a:solidFill>
              </a:rPr>
              <a:t>Sampling criteria</a:t>
            </a:r>
          </a:p>
          <a:p>
            <a:pPr lvl="2"/>
            <a:r>
              <a:rPr lang="en-GB" sz="1200" dirty="0"/>
              <a:t>Eligibility criteria remains the same as 2024: 16+ years or older and must have visited an Accident &amp; Emergency (A&amp;E) department or an Urgent Treatment Centre (UTC) / Urgent Care Centre (UCC) / Minor Injuries Unit (MIU) in February 2026 (Type 3 samples can include patients with attendances from January 2026 if needed, to meet the required sample size).</a:t>
            </a:r>
          </a:p>
          <a:p>
            <a:pPr marL="341100" lvl="2" indent="0">
              <a:buNone/>
            </a:pPr>
            <a:endParaRPr lang="en-GB" sz="700" dirty="0"/>
          </a:p>
          <a:p>
            <a:pPr lvl="1"/>
            <a:r>
              <a:rPr lang="en-GB" sz="1400" b="1" dirty="0">
                <a:solidFill>
                  <a:schemeClr val="tx2"/>
                </a:solidFill>
              </a:rPr>
              <a:t>Sampling variables</a:t>
            </a:r>
          </a:p>
          <a:p>
            <a:pPr lvl="2"/>
            <a:r>
              <a:rPr lang="en-GB" sz="1200" dirty="0"/>
              <a:t>Sample variables Emergency Care Chief Complaints, Diagnosis and Person score have been removed for 2026. All other variables will remain the same as 2024. NHS numbers will be collected for DBS checks only (not for the linkage to Emergency Care Data Set) and are not to be shared with the SCC. </a:t>
            </a:r>
          </a:p>
          <a:p>
            <a:pPr lvl="2"/>
            <a:endParaRPr lang="en-GB" sz="800" dirty="0"/>
          </a:p>
          <a:p>
            <a:pPr lvl="1"/>
            <a:r>
              <a:rPr lang="en-GB" sz="1400" b="1" dirty="0">
                <a:solidFill>
                  <a:schemeClr val="tx2"/>
                </a:solidFill>
              </a:rPr>
              <a:t>Questionnaire updates</a:t>
            </a:r>
          </a:p>
          <a:p>
            <a:pPr lvl="2"/>
            <a:r>
              <a:rPr lang="en-GB" sz="1200" dirty="0"/>
              <a:t>Updates following stakeholder consultations, focus groups and cognitive testing will be discussed. Please note that where possible, the 2026 survey will aim to keep trend data.</a:t>
            </a:r>
            <a:endParaRPr lang="en-US" sz="1400" dirty="0"/>
          </a:p>
          <a:p>
            <a:pPr lvl="2"/>
            <a:endParaRPr lang="en-GB" sz="1600" dirty="0"/>
          </a:p>
        </p:txBody>
      </p:sp>
    </p:spTree>
    <p:extLst>
      <p:ext uri="{BB962C8B-B14F-4D97-AF65-F5344CB8AC3E}">
        <p14:creationId xmlns:p14="http://schemas.microsoft.com/office/powerpoint/2010/main" val="363757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F30BF-E8C2-032A-CF92-033C21E7B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7FB8E-50A4-856B-D9E7-1CDCE1B68BD0}"/>
              </a:ext>
            </a:extLst>
          </p:cNvPr>
          <p:cNvSpPr>
            <a:spLocks noGrp="1"/>
          </p:cNvSpPr>
          <p:nvPr>
            <p:ph type="title"/>
          </p:nvPr>
        </p:nvSpPr>
        <p:spPr/>
        <p:txBody>
          <a:bodyPr/>
          <a:lstStyle/>
          <a:p>
            <a:r>
              <a:rPr lang="en-GB" dirty="0"/>
              <a:t>Sampling and contact approach</a:t>
            </a:r>
          </a:p>
        </p:txBody>
      </p:sp>
    </p:spTree>
    <p:extLst>
      <p:ext uri="{BB962C8B-B14F-4D97-AF65-F5344CB8AC3E}">
        <p14:creationId xmlns:p14="http://schemas.microsoft.com/office/powerpoint/2010/main" val="27998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B13A-8FD9-80CD-3636-78E65E185F0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0C8B235-424E-EE94-624A-12E3597E031C}"/>
              </a:ext>
            </a:extLst>
          </p:cNvPr>
          <p:cNvSpPr>
            <a:spLocks noGrp="1"/>
          </p:cNvSpPr>
          <p:nvPr>
            <p:ph type="title"/>
          </p:nvPr>
        </p:nvSpPr>
        <p:spPr>
          <a:xfrm>
            <a:off x="517525" y="489480"/>
            <a:ext cx="11155361" cy="461665"/>
          </a:xfrm>
        </p:spPr>
        <p:txBody>
          <a:bodyPr/>
          <a:lstStyle/>
          <a:p>
            <a:r>
              <a:rPr lang="en-GB" dirty="0">
                <a:solidFill>
                  <a:schemeClr val="tx2"/>
                </a:solidFill>
              </a:rPr>
              <a:t>Sampling: approach</a:t>
            </a:r>
          </a:p>
        </p:txBody>
      </p:sp>
      <p:sp>
        <p:nvSpPr>
          <p:cNvPr id="9" name="Content Placeholder 2">
            <a:extLst>
              <a:ext uri="{FF2B5EF4-FFF2-40B4-BE49-F238E27FC236}">
                <a16:creationId xmlns:a16="http://schemas.microsoft.com/office/drawing/2014/main" id="{F98ED880-D5D5-ACE3-0B11-87CD312DACF9}"/>
              </a:ext>
            </a:extLst>
          </p:cNvPr>
          <p:cNvSpPr txBox="1">
            <a:spLocks/>
          </p:cNvSpPr>
          <p:nvPr/>
        </p:nvSpPr>
        <p:spPr>
          <a:xfrm>
            <a:off x="516834" y="1271245"/>
            <a:ext cx="11156053" cy="1034633"/>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r>
              <a:rPr lang="en-GB" sz="1400" b="1" dirty="0">
                <a:solidFill>
                  <a:schemeClr val="tx2"/>
                </a:solidFill>
              </a:rPr>
              <a:t>Sampling approach</a:t>
            </a:r>
          </a:p>
          <a:p>
            <a:pPr lvl="2">
              <a:buClr>
                <a:schemeClr val="tx2"/>
              </a:buClr>
            </a:pPr>
            <a:r>
              <a:rPr lang="en-GB" sz="1200" dirty="0"/>
              <a:t>Sampling remains the same as the 2024 Urgent and Emergency Care Survey (UEC24).</a:t>
            </a:r>
          </a:p>
          <a:p>
            <a:pPr lvl="2">
              <a:buClr>
                <a:schemeClr val="tx2"/>
              </a:buClr>
            </a:pPr>
            <a:r>
              <a:rPr lang="en-GB" sz="1200" dirty="0"/>
              <a:t>A </a:t>
            </a:r>
            <a:r>
              <a:rPr lang="en-GB" sz="1200" b="1" dirty="0"/>
              <a:t>stratified random sampling </a:t>
            </a:r>
            <a:r>
              <a:rPr lang="en-GB" sz="1200" dirty="0"/>
              <a:t>approach will be adopted, with patients aged 16 years or older.</a:t>
            </a:r>
          </a:p>
          <a:p>
            <a:pPr lvl="2">
              <a:buClr>
                <a:schemeClr val="tx2"/>
              </a:buClr>
            </a:pPr>
            <a:r>
              <a:rPr lang="en-GB" sz="1200" dirty="0"/>
              <a:t>Sampling month: </a:t>
            </a:r>
            <a:r>
              <a:rPr lang="en-GB" sz="1200" b="1" u="sng" dirty="0"/>
              <a:t>February 2026 </a:t>
            </a:r>
          </a:p>
          <a:p>
            <a:pPr lvl="3">
              <a:buClr>
                <a:schemeClr val="tx2"/>
              </a:buClr>
            </a:pPr>
            <a:r>
              <a:rPr lang="en-GB" sz="1200" b="1" dirty="0"/>
              <a:t>Type 3 samples only: </a:t>
            </a:r>
            <a:r>
              <a:rPr lang="en-GB" sz="1200" dirty="0"/>
              <a:t>Trusts can extend the sampling period by including patients who attended urgent and emergency care services (UTC) in January 2026 </a:t>
            </a:r>
            <a:r>
              <a:rPr lang="en-GB" sz="1200" dirty="0">
                <a:solidFill>
                  <a:schemeClr val="tx1"/>
                </a:solidFill>
              </a:rPr>
              <a:t>working backwards from the last day of the month (31 January 2026) until the target sample size is achieved. </a:t>
            </a:r>
          </a:p>
          <a:p>
            <a:pPr lvl="3">
              <a:buClr>
                <a:schemeClr val="tx2"/>
              </a:buClr>
            </a:pPr>
            <a:r>
              <a:rPr lang="en-GB" sz="1200" b="1" dirty="0"/>
              <a:t>Trusts must not sample back before 1 January 2026. </a:t>
            </a:r>
            <a:r>
              <a:rPr lang="en-GB" sz="1200" dirty="0"/>
              <a:t>If Trusts reach the 1 January 2026 and do not have the required sample size, they should submit the Type 3 sample with the number of eligible patients that is available and confirm the final sample size with the SCC team.</a:t>
            </a:r>
            <a:endParaRPr lang="en-GB" sz="1600" dirty="0"/>
          </a:p>
        </p:txBody>
      </p:sp>
      <p:grpSp>
        <p:nvGrpSpPr>
          <p:cNvPr id="10" name="Group 9">
            <a:extLst>
              <a:ext uri="{FF2B5EF4-FFF2-40B4-BE49-F238E27FC236}">
                <a16:creationId xmlns:a16="http://schemas.microsoft.com/office/drawing/2014/main" id="{DF539DF7-5490-19A1-8087-B3BC9AAB276F}"/>
              </a:ext>
            </a:extLst>
          </p:cNvPr>
          <p:cNvGrpSpPr/>
          <p:nvPr/>
        </p:nvGrpSpPr>
        <p:grpSpPr>
          <a:xfrm>
            <a:off x="6210341" y="3665552"/>
            <a:ext cx="5343277" cy="2176448"/>
            <a:chOff x="683812" y="2441050"/>
            <a:chExt cx="5343277" cy="1773141"/>
          </a:xfrm>
        </p:grpSpPr>
        <p:sp>
          <p:nvSpPr>
            <p:cNvPr id="11" name="Rectangle 10">
              <a:extLst>
                <a:ext uri="{FF2B5EF4-FFF2-40B4-BE49-F238E27FC236}">
                  <a16:creationId xmlns:a16="http://schemas.microsoft.com/office/drawing/2014/main" id="{023DC675-3118-B178-A8DF-9D6F61230ED3}"/>
                </a:ext>
              </a:extLst>
            </p:cNvPr>
            <p:cNvSpPr/>
            <p:nvPr/>
          </p:nvSpPr>
          <p:spPr>
            <a:xfrm>
              <a:off x="683812" y="2441050"/>
              <a:ext cx="5343277" cy="17731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10274DE5-C1B9-64D2-2E9C-020B06066C47}"/>
                </a:ext>
              </a:extLst>
            </p:cNvPr>
            <p:cNvSpPr txBox="1"/>
            <p:nvPr/>
          </p:nvSpPr>
          <p:spPr>
            <a:xfrm>
              <a:off x="826936" y="2623930"/>
              <a:ext cx="5080883" cy="300893"/>
            </a:xfrm>
            <a:prstGeom prst="rect">
              <a:avLst/>
            </a:prstGeom>
            <a:noFill/>
          </p:spPr>
          <p:txBody>
            <a:bodyPr wrap="square" rtlCol="0">
              <a:spAutoFit/>
            </a:bodyPr>
            <a:lstStyle/>
            <a:p>
              <a:pPr algn="ctr"/>
              <a:r>
                <a:rPr lang="en-GB" u="sng" dirty="0">
                  <a:solidFill>
                    <a:schemeClr val="bg1"/>
                  </a:solidFill>
                </a:rPr>
                <a:t>Type 1 and 3 samples</a:t>
              </a:r>
            </a:p>
          </p:txBody>
        </p:sp>
        <p:sp>
          <p:nvSpPr>
            <p:cNvPr id="13" name="TextBox 12">
              <a:extLst>
                <a:ext uri="{FF2B5EF4-FFF2-40B4-BE49-F238E27FC236}">
                  <a16:creationId xmlns:a16="http://schemas.microsoft.com/office/drawing/2014/main" id="{05C35919-979F-DAF1-36AB-7DB6E5462ED1}"/>
                </a:ext>
              </a:extLst>
            </p:cNvPr>
            <p:cNvSpPr txBox="1"/>
            <p:nvPr/>
          </p:nvSpPr>
          <p:spPr>
            <a:xfrm>
              <a:off x="826936" y="2993262"/>
              <a:ext cx="5080883" cy="1128348"/>
            </a:xfrm>
            <a:prstGeom prst="rect">
              <a:avLst/>
            </a:prstGeom>
            <a:noFill/>
          </p:spPr>
          <p:txBody>
            <a:bodyPr wrap="square" rtlCol="0">
              <a:spAutoFit/>
            </a:bodyPr>
            <a:lstStyle/>
            <a:p>
              <a:pPr marL="285750" indent="-285750">
                <a:buClr>
                  <a:schemeClr val="bg1"/>
                </a:buClr>
                <a:buFont typeface="Courier New" panose="02070309020205020404" pitchFamily="49" charset="0"/>
                <a:buChar char="o"/>
              </a:pPr>
              <a:r>
                <a:rPr lang="en-GB" sz="1200" dirty="0">
                  <a:solidFill>
                    <a:schemeClr val="bg1"/>
                  </a:solidFill>
                </a:rPr>
                <a:t>Draw 950 Type 1 patients who attended A&amp;E in February 2026.</a:t>
              </a:r>
            </a:p>
            <a:p>
              <a:pPr marL="285750" indent="-285750">
                <a:buClr>
                  <a:schemeClr val="bg1"/>
                </a:buClr>
                <a:buFont typeface="Courier New" panose="02070309020205020404" pitchFamily="49" charset="0"/>
                <a:buChar char="o"/>
              </a:pPr>
              <a:r>
                <a:rPr lang="en-GB" sz="1200" dirty="0">
                  <a:solidFill>
                    <a:schemeClr val="bg1"/>
                  </a:solidFill>
                </a:rPr>
                <a:t>Draw 580 Type 3 patients who attended UTC services in February 2026.</a:t>
              </a:r>
            </a:p>
            <a:p>
              <a:pPr marL="285750" indent="-285750">
                <a:buClr>
                  <a:schemeClr val="bg1"/>
                </a:buClr>
                <a:buFont typeface="Courier New" panose="02070309020205020404" pitchFamily="49" charset="0"/>
                <a:buChar char="o"/>
              </a:pPr>
              <a:r>
                <a:rPr lang="en-GB" sz="1200" dirty="0">
                  <a:solidFill>
                    <a:schemeClr val="bg1"/>
                  </a:solidFill>
                </a:rPr>
                <a:t>Only Type 3 samples can sample back to 1 January 2026 if needed.</a:t>
              </a:r>
            </a:p>
            <a:p>
              <a:pPr marL="285750" indent="-285750">
                <a:buClr>
                  <a:schemeClr val="bg1"/>
                </a:buClr>
                <a:buFont typeface="Courier New" panose="02070309020205020404" pitchFamily="49" charset="0"/>
                <a:buChar char="o"/>
              </a:pPr>
              <a:r>
                <a:rPr lang="en-GB" sz="1200" dirty="0">
                  <a:solidFill>
                    <a:schemeClr val="bg1"/>
                  </a:solidFill>
                </a:rPr>
                <a:t>NOTE: Trusts may only submit Type 3 samples if the Type 3 departments are directly run by that Trust. Departments run by another provider are not eligible.</a:t>
              </a:r>
            </a:p>
          </p:txBody>
        </p:sp>
      </p:grpSp>
      <p:grpSp>
        <p:nvGrpSpPr>
          <p:cNvPr id="14" name="Group 13">
            <a:extLst>
              <a:ext uri="{FF2B5EF4-FFF2-40B4-BE49-F238E27FC236}">
                <a16:creationId xmlns:a16="http://schemas.microsoft.com/office/drawing/2014/main" id="{E84B324A-72DA-B2D5-89E6-3C1C92C08B08}"/>
              </a:ext>
            </a:extLst>
          </p:cNvPr>
          <p:cNvGrpSpPr/>
          <p:nvPr/>
        </p:nvGrpSpPr>
        <p:grpSpPr>
          <a:xfrm>
            <a:off x="638384" y="3665552"/>
            <a:ext cx="5343277" cy="2176448"/>
            <a:chOff x="683812" y="2441050"/>
            <a:chExt cx="5343277" cy="1773141"/>
          </a:xfrm>
        </p:grpSpPr>
        <p:sp>
          <p:nvSpPr>
            <p:cNvPr id="15" name="Rectangle 14">
              <a:extLst>
                <a:ext uri="{FF2B5EF4-FFF2-40B4-BE49-F238E27FC236}">
                  <a16:creationId xmlns:a16="http://schemas.microsoft.com/office/drawing/2014/main" id="{6797F110-380F-536C-F37A-A9FA45615406}"/>
                </a:ext>
              </a:extLst>
            </p:cNvPr>
            <p:cNvSpPr/>
            <p:nvPr/>
          </p:nvSpPr>
          <p:spPr>
            <a:xfrm>
              <a:off x="683812" y="2441050"/>
              <a:ext cx="5343277" cy="17731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6" name="TextBox 15">
              <a:extLst>
                <a:ext uri="{FF2B5EF4-FFF2-40B4-BE49-F238E27FC236}">
                  <a16:creationId xmlns:a16="http://schemas.microsoft.com/office/drawing/2014/main" id="{11700E47-D1F0-A9CE-992F-7EB45308270A}"/>
                </a:ext>
              </a:extLst>
            </p:cNvPr>
            <p:cNvSpPr txBox="1"/>
            <p:nvPr/>
          </p:nvSpPr>
          <p:spPr>
            <a:xfrm>
              <a:off x="826936" y="2623930"/>
              <a:ext cx="5080883" cy="300893"/>
            </a:xfrm>
            <a:prstGeom prst="rect">
              <a:avLst/>
            </a:prstGeom>
            <a:noFill/>
          </p:spPr>
          <p:txBody>
            <a:bodyPr wrap="square" rtlCol="0">
              <a:spAutoFit/>
            </a:bodyPr>
            <a:lstStyle/>
            <a:p>
              <a:pPr algn="ctr"/>
              <a:r>
                <a:rPr lang="en-GB" u="sng" dirty="0">
                  <a:solidFill>
                    <a:schemeClr val="bg1"/>
                  </a:solidFill>
                </a:rPr>
                <a:t>Type 1 samples only</a:t>
              </a:r>
            </a:p>
          </p:txBody>
        </p:sp>
        <p:sp>
          <p:nvSpPr>
            <p:cNvPr id="17" name="TextBox 16">
              <a:extLst>
                <a:ext uri="{FF2B5EF4-FFF2-40B4-BE49-F238E27FC236}">
                  <a16:creationId xmlns:a16="http://schemas.microsoft.com/office/drawing/2014/main" id="{3B1462E4-1D8C-9E42-BFEC-673062768C05}"/>
                </a:ext>
              </a:extLst>
            </p:cNvPr>
            <p:cNvSpPr txBox="1"/>
            <p:nvPr/>
          </p:nvSpPr>
          <p:spPr>
            <a:xfrm>
              <a:off x="826936" y="2993262"/>
              <a:ext cx="5080883" cy="526563"/>
            </a:xfrm>
            <a:prstGeom prst="rect">
              <a:avLst/>
            </a:prstGeom>
            <a:noFill/>
          </p:spPr>
          <p:txBody>
            <a:bodyPr wrap="square" rtlCol="0">
              <a:spAutoFit/>
            </a:bodyPr>
            <a:lstStyle/>
            <a:p>
              <a:pPr marL="285750" indent="-285750">
                <a:buClr>
                  <a:schemeClr val="bg1"/>
                </a:buClr>
                <a:buFont typeface="Courier New" panose="02070309020205020404" pitchFamily="49" charset="0"/>
                <a:buChar char="o"/>
              </a:pPr>
              <a:r>
                <a:rPr lang="en-GB" sz="1200" dirty="0">
                  <a:solidFill>
                    <a:schemeClr val="bg1"/>
                  </a:solidFill>
                </a:rPr>
                <a:t>Sample size of 1,250 patients who attended A&amp;E in February 2026.</a:t>
              </a:r>
            </a:p>
            <a:p>
              <a:pPr marL="285750" indent="-285750">
                <a:buClr>
                  <a:schemeClr val="bg1"/>
                </a:buClr>
                <a:buFont typeface="Courier New" panose="02070309020205020404" pitchFamily="49" charset="0"/>
                <a:buChar char="o"/>
              </a:pPr>
              <a:r>
                <a:rPr lang="en-GB" sz="1200" dirty="0">
                  <a:solidFill>
                    <a:schemeClr val="bg1"/>
                  </a:solidFill>
                </a:rPr>
                <a:t>Submit a combined sample and mailing file to approved contractors.</a:t>
              </a:r>
            </a:p>
            <a:p>
              <a:pPr marL="285750" indent="-285750">
                <a:buClr>
                  <a:schemeClr val="accent3"/>
                </a:buClr>
                <a:buFont typeface="Courier New" panose="02070309020205020404" pitchFamily="49" charset="0"/>
                <a:buChar char="o"/>
              </a:pPr>
              <a:endParaRPr lang="en-GB" sz="1200" dirty="0">
                <a:solidFill>
                  <a:schemeClr val="bg1"/>
                </a:solidFill>
              </a:endParaRPr>
            </a:p>
          </p:txBody>
        </p:sp>
      </p:grpSp>
      <p:sp>
        <p:nvSpPr>
          <p:cNvPr id="18" name="Content Placeholder 2">
            <a:extLst>
              <a:ext uri="{FF2B5EF4-FFF2-40B4-BE49-F238E27FC236}">
                <a16:creationId xmlns:a16="http://schemas.microsoft.com/office/drawing/2014/main" id="{55B11CF2-7F83-D3A0-D78E-F9F5AAFED58A}"/>
              </a:ext>
            </a:extLst>
          </p:cNvPr>
          <p:cNvSpPr txBox="1">
            <a:spLocks/>
          </p:cNvSpPr>
          <p:nvPr/>
        </p:nvSpPr>
        <p:spPr>
          <a:xfrm>
            <a:off x="638384" y="5969474"/>
            <a:ext cx="10191293" cy="558547"/>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r>
              <a:rPr lang="en-GB" sz="1200" dirty="0">
                <a:solidFill>
                  <a:schemeClr val="tx1"/>
                </a:solidFill>
              </a:rPr>
              <a:t>Further information will be made available in the Sampling Instructions, published on the </a:t>
            </a:r>
            <a:r>
              <a:rPr lang="en-GB" sz="1200" dirty="0">
                <a:solidFill>
                  <a:schemeClr val="tx1"/>
                </a:solidFill>
                <a:hlinkClick r:id="rId2"/>
              </a:rPr>
              <a:t>NHS patient surveys website </a:t>
            </a:r>
            <a:r>
              <a:rPr lang="en-GB" sz="1200" dirty="0">
                <a:solidFill>
                  <a:schemeClr val="tx1"/>
                </a:solidFill>
              </a:rPr>
              <a:t>in February 2026.</a:t>
            </a:r>
          </a:p>
        </p:txBody>
      </p:sp>
    </p:spTree>
    <p:extLst>
      <p:ext uri="{BB962C8B-B14F-4D97-AF65-F5344CB8AC3E}">
        <p14:creationId xmlns:p14="http://schemas.microsoft.com/office/powerpoint/2010/main" val="425037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FD2B9-9997-AFC1-E054-A39724B0B32B}"/>
              </a:ext>
            </a:extLst>
          </p:cNvPr>
          <p:cNvSpPr/>
          <p:nvPr/>
        </p:nvSpPr>
        <p:spPr>
          <a:xfrm>
            <a:off x="10615750" y="6035040"/>
            <a:ext cx="1402080" cy="705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E2A4EA1-8598-7832-A5DB-FC23C700E75C}"/>
              </a:ext>
            </a:extLst>
          </p:cNvPr>
          <p:cNvSpPr>
            <a:spLocks noGrp="1"/>
          </p:cNvSpPr>
          <p:nvPr>
            <p:ph type="title"/>
          </p:nvPr>
        </p:nvSpPr>
        <p:spPr/>
        <p:txBody>
          <a:bodyPr/>
          <a:lstStyle/>
          <a:p>
            <a:r>
              <a:rPr lang="en-GB" dirty="0"/>
              <a:t>Sampling: eligibility criteria (2)</a:t>
            </a:r>
          </a:p>
        </p:txBody>
      </p:sp>
      <p:sp>
        <p:nvSpPr>
          <p:cNvPr id="3" name="Content Placeholder 2">
            <a:extLst>
              <a:ext uri="{FF2B5EF4-FFF2-40B4-BE49-F238E27FC236}">
                <a16:creationId xmlns:a16="http://schemas.microsoft.com/office/drawing/2014/main" id="{7DDF5D10-7CFF-A462-CABE-2103F388D21B}"/>
              </a:ext>
            </a:extLst>
          </p:cNvPr>
          <p:cNvSpPr>
            <a:spLocks noGrp="1"/>
          </p:cNvSpPr>
          <p:nvPr>
            <p:ph idx="1"/>
          </p:nvPr>
        </p:nvSpPr>
        <p:spPr>
          <a:xfrm>
            <a:off x="516834" y="1271245"/>
            <a:ext cx="11156053" cy="5285966"/>
          </a:xfrm>
        </p:spPr>
        <p:txBody>
          <a:bodyPr/>
          <a:lstStyle/>
          <a:p>
            <a:pPr lvl="1">
              <a:buClr>
                <a:srgbClr val="007B4E"/>
              </a:buClr>
            </a:pPr>
            <a:r>
              <a:rPr lang="en-GB" sz="1400" b="1" dirty="0">
                <a:solidFill>
                  <a:schemeClr val="tx2"/>
                </a:solidFill>
              </a:rPr>
              <a:t>Please do not include patients who:</a:t>
            </a:r>
          </a:p>
          <a:p>
            <a:pPr lvl="2"/>
            <a:r>
              <a:rPr lang="en-GB" sz="1200" dirty="0"/>
              <a:t>Are aged </a:t>
            </a:r>
            <a:r>
              <a:rPr lang="en-GB" sz="1200" b="1" u="sng" dirty="0"/>
              <a:t>younger than</a:t>
            </a:r>
            <a:r>
              <a:rPr lang="en-GB" sz="1200" dirty="0"/>
              <a:t> 16 years old at the </a:t>
            </a:r>
            <a:r>
              <a:rPr lang="en-GB" sz="1200" b="1" u="sng" dirty="0"/>
              <a:t>time of ATTENDANCE </a:t>
            </a:r>
            <a:r>
              <a:rPr lang="en-GB" sz="1200" dirty="0"/>
              <a:t>to an A&amp;E department (Type 1) or UTC (Type 3).</a:t>
            </a:r>
          </a:p>
          <a:p>
            <a:pPr lvl="2"/>
            <a:r>
              <a:rPr lang="en-GB" sz="1200" dirty="0"/>
              <a:t>Deceased patients – identified via DBS and / or local checks. </a:t>
            </a:r>
          </a:p>
          <a:p>
            <a:pPr lvl="2"/>
            <a:r>
              <a:rPr lang="en-GB" sz="1200" dirty="0"/>
              <a:t>Attendances at Walk-In Centres. </a:t>
            </a:r>
          </a:p>
          <a:p>
            <a:pPr lvl="2"/>
            <a:r>
              <a:rPr lang="en-GB" sz="1200" dirty="0"/>
              <a:t>Attendances at Type 3 departments not wholly managed by your trust.</a:t>
            </a:r>
          </a:p>
          <a:p>
            <a:pPr lvl="2"/>
            <a:r>
              <a:rPr lang="en-GB" sz="1200" dirty="0"/>
              <a:t>Patients admitted to hospital via </a:t>
            </a:r>
            <a:r>
              <a:rPr lang="en-GB" sz="1200" b="1" dirty="0"/>
              <a:t>Medical</a:t>
            </a:r>
            <a:r>
              <a:rPr lang="en-GB" sz="1200" dirty="0"/>
              <a:t> or </a:t>
            </a:r>
            <a:r>
              <a:rPr lang="en-GB" sz="1200" b="1" dirty="0"/>
              <a:t>Surgical Admissions Units</a:t>
            </a:r>
            <a:r>
              <a:rPr lang="en-GB" sz="1200" dirty="0"/>
              <a:t>, who did not have an attendance at an A&amp;E department or UTC.</a:t>
            </a:r>
          </a:p>
          <a:p>
            <a:pPr lvl="2"/>
            <a:r>
              <a:rPr lang="en-GB" sz="1200" dirty="0"/>
              <a:t>Current inpatients at the time of sampling. </a:t>
            </a:r>
          </a:p>
          <a:p>
            <a:pPr lvl="2"/>
            <a:r>
              <a:rPr lang="en-GB" sz="1200" dirty="0"/>
              <a:t>Planned attendances at outpatient clinics run within A&amp;E or UTC (such as fracture clinics).</a:t>
            </a:r>
          </a:p>
          <a:p>
            <a:pPr lvl="2"/>
            <a:r>
              <a:rPr lang="en-GB" sz="1200" dirty="0"/>
              <a:t>Patients who attended or were streamed to a separate </a:t>
            </a:r>
            <a:r>
              <a:rPr lang="en-GB" sz="1200" b="1" dirty="0"/>
              <a:t>Same Day Emergency Care (SDEC) </a:t>
            </a:r>
            <a:r>
              <a:rPr lang="en-GB" sz="1200" dirty="0"/>
              <a:t>unit.</a:t>
            </a:r>
          </a:p>
          <a:p>
            <a:pPr lvl="2"/>
            <a:r>
              <a:rPr lang="en-GB" sz="1200" dirty="0"/>
              <a:t>Patients attending primarily to attend contraception or suffered a miscarriage or another form of abortive pregnancy outcome whilst at the hospital. </a:t>
            </a:r>
          </a:p>
          <a:p>
            <a:pPr lvl="2"/>
            <a:r>
              <a:rPr lang="en-GB" sz="1200" dirty="0"/>
              <a:t>Patients without a UK postal address – if addresses are incomplete but still usable, then patients can still be included. </a:t>
            </a:r>
          </a:p>
          <a:p>
            <a:pPr lvl="2"/>
            <a:r>
              <a:rPr lang="en-GB" sz="1200" dirty="0"/>
              <a:t>Patients with addresses outside of the UK – British Islands patients are eligible, along with patients based at a military base, care homes, GP practice or a prison establishment.</a:t>
            </a:r>
          </a:p>
          <a:p>
            <a:pPr lvl="2"/>
            <a:r>
              <a:rPr lang="en-GB" sz="1200" dirty="0"/>
              <a:t>Patients who have dissented or requested their details not be used for any other purpose outside of clinical care.</a:t>
            </a:r>
          </a:p>
          <a:p>
            <a:pPr lvl="2"/>
            <a:endParaRPr lang="en-GB" sz="1200" dirty="0"/>
          </a:p>
          <a:p>
            <a:pPr lvl="1"/>
            <a:r>
              <a:rPr lang="en-GB" sz="1200" dirty="0"/>
              <a:t>Please note that </a:t>
            </a:r>
            <a:r>
              <a:rPr lang="en-GB" sz="1200" b="1" dirty="0"/>
              <a:t>missing NHS numbers </a:t>
            </a:r>
            <a:r>
              <a:rPr lang="en-GB" sz="1200" b="1" u="sng" dirty="0"/>
              <a:t>are not </a:t>
            </a:r>
            <a:r>
              <a:rPr lang="en-GB" sz="1200" b="1" dirty="0"/>
              <a:t>an exclusion criteria</a:t>
            </a:r>
            <a:r>
              <a:rPr lang="en-GB" sz="1200" dirty="0"/>
              <a:t>; patients should still be included in the sample if they have missing NHS numbers, providing they meeting all other eligibility criteria. </a:t>
            </a:r>
          </a:p>
          <a:p>
            <a:pPr marL="341100" lvl="2" indent="0">
              <a:buNone/>
            </a:pPr>
            <a:endParaRPr lang="en-GB" sz="1200" dirty="0"/>
          </a:p>
          <a:p>
            <a:pPr marL="341100" lvl="2" indent="0">
              <a:buNone/>
            </a:pPr>
            <a:endParaRPr lang="en-GB" sz="1200" dirty="0"/>
          </a:p>
          <a:p>
            <a:pPr lvl="2"/>
            <a:endParaRPr lang="en-GB" sz="1200" dirty="0"/>
          </a:p>
          <a:p>
            <a:pPr lvl="2"/>
            <a:endParaRPr lang="en-GB" sz="1200" dirty="0"/>
          </a:p>
        </p:txBody>
      </p:sp>
      <p:pic>
        <p:nvPicPr>
          <p:cNvPr id="6" name="Graphic 5" descr="Exclamation mark with solid fill">
            <a:extLst>
              <a:ext uri="{FF2B5EF4-FFF2-40B4-BE49-F238E27FC236}">
                <a16:creationId xmlns:a16="http://schemas.microsoft.com/office/drawing/2014/main" id="{08C257F1-F2AA-E778-A675-6461C5822F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22" y="5642811"/>
            <a:ext cx="914400" cy="914400"/>
          </a:xfrm>
          <a:prstGeom prst="rect">
            <a:avLst/>
          </a:prstGeom>
        </p:spPr>
      </p:pic>
    </p:spTree>
    <p:extLst>
      <p:ext uri="{BB962C8B-B14F-4D97-AF65-F5344CB8AC3E}">
        <p14:creationId xmlns:p14="http://schemas.microsoft.com/office/powerpoint/2010/main" val="387428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1DB231-EE40-2289-DA16-0563BC3BC6A3}"/>
              </a:ext>
            </a:extLst>
          </p:cNvPr>
          <p:cNvSpPr/>
          <p:nvPr/>
        </p:nvSpPr>
        <p:spPr>
          <a:xfrm>
            <a:off x="10245012" y="6046237"/>
            <a:ext cx="1828800" cy="681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84EB647-52D2-610C-FFCD-A9A8B4E7CD80}"/>
              </a:ext>
            </a:extLst>
          </p:cNvPr>
          <p:cNvSpPr>
            <a:spLocks noGrp="1"/>
          </p:cNvSpPr>
          <p:nvPr>
            <p:ph type="title"/>
          </p:nvPr>
        </p:nvSpPr>
        <p:spPr/>
        <p:txBody>
          <a:bodyPr/>
          <a:lstStyle/>
          <a:p>
            <a:r>
              <a:rPr lang="en-GB" dirty="0"/>
              <a:t>Contact approach</a:t>
            </a:r>
          </a:p>
        </p:txBody>
      </p:sp>
      <p:sp>
        <p:nvSpPr>
          <p:cNvPr id="3" name="Content Placeholder 2">
            <a:extLst>
              <a:ext uri="{FF2B5EF4-FFF2-40B4-BE49-F238E27FC236}">
                <a16:creationId xmlns:a16="http://schemas.microsoft.com/office/drawing/2014/main" id="{CCF05703-261F-E47A-DA49-9C0BE6923703}"/>
              </a:ext>
            </a:extLst>
          </p:cNvPr>
          <p:cNvSpPr>
            <a:spLocks noGrp="1"/>
          </p:cNvSpPr>
          <p:nvPr>
            <p:ph idx="1"/>
          </p:nvPr>
        </p:nvSpPr>
        <p:spPr>
          <a:xfrm>
            <a:off x="517973" y="1147038"/>
            <a:ext cx="11156053" cy="319016"/>
          </a:xfrm>
        </p:spPr>
        <p:txBody>
          <a:bodyPr/>
          <a:lstStyle/>
          <a:p>
            <a:pPr marL="285750" indent="-285750">
              <a:buClr>
                <a:schemeClr val="tx2"/>
              </a:buClr>
              <a:buFont typeface="Courier New" panose="02070309020205020404" pitchFamily="49" charset="0"/>
              <a:buChar char="o"/>
            </a:pPr>
            <a:r>
              <a:rPr lang="en-GB" sz="1200" dirty="0"/>
              <a:t>The contact approach has been updated as a cross-programme change following contractor feedback on postal issues. The new approach is as follows:</a:t>
            </a:r>
          </a:p>
        </p:txBody>
      </p:sp>
      <p:sp>
        <p:nvSpPr>
          <p:cNvPr id="5" name="Content Placeholder 2">
            <a:extLst>
              <a:ext uri="{FF2B5EF4-FFF2-40B4-BE49-F238E27FC236}">
                <a16:creationId xmlns:a16="http://schemas.microsoft.com/office/drawing/2014/main" id="{8267BDE7-058D-D066-5C2E-FCCF56033ACE}"/>
              </a:ext>
            </a:extLst>
          </p:cNvPr>
          <p:cNvSpPr txBox="1">
            <a:spLocks/>
          </p:cNvSpPr>
          <p:nvPr/>
        </p:nvSpPr>
        <p:spPr>
          <a:xfrm>
            <a:off x="516833" y="5923641"/>
            <a:ext cx="11156053" cy="119388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ourier New" panose="02070309020205020404" pitchFamily="49" charset="0"/>
              <a:buChar char="o"/>
            </a:pPr>
            <a:r>
              <a:rPr lang="en-GB" sz="1200" dirty="0"/>
              <a:t>Please ensure that DBS and local checks are provided in plenty of time to allow mailings to be sent on time. </a:t>
            </a:r>
          </a:p>
          <a:p>
            <a:pPr marL="285750" indent="-285750">
              <a:buClr>
                <a:schemeClr val="tx2"/>
              </a:buClr>
              <a:buFont typeface="Courier New" panose="02070309020205020404" pitchFamily="49" charset="0"/>
              <a:buChar char="o"/>
            </a:pPr>
            <a:r>
              <a:rPr lang="en-GB" sz="1200" dirty="0"/>
              <a:t>Trusts will need to work alongside their approved contractors to agree on dates to complete DBS and local checks before the start of fieldwork and ahead of each mailing. More detail on DBS and local checks will be covered soon. </a:t>
            </a:r>
          </a:p>
        </p:txBody>
      </p:sp>
      <p:graphicFrame>
        <p:nvGraphicFramePr>
          <p:cNvPr id="4" name="Table 3">
            <a:extLst>
              <a:ext uri="{FF2B5EF4-FFF2-40B4-BE49-F238E27FC236}">
                <a16:creationId xmlns:a16="http://schemas.microsoft.com/office/drawing/2014/main" id="{C83D08CD-E182-B96A-8377-5C4F0A186B36}"/>
              </a:ext>
            </a:extLst>
          </p:cNvPr>
          <p:cNvGraphicFramePr>
            <a:graphicFrameLocks noGrp="1"/>
          </p:cNvGraphicFramePr>
          <p:nvPr>
            <p:extLst>
              <p:ext uri="{D42A27DB-BD31-4B8C-83A1-F6EECF244321}">
                <p14:modId xmlns:p14="http://schemas.microsoft.com/office/powerpoint/2010/main" val="1491889714"/>
              </p:ext>
            </p:extLst>
          </p:nvPr>
        </p:nvGraphicFramePr>
        <p:xfrm>
          <a:off x="517524" y="1466054"/>
          <a:ext cx="11155363" cy="4315421"/>
        </p:xfrm>
        <a:graphic>
          <a:graphicData uri="http://schemas.openxmlformats.org/drawingml/2006/table">
            <a:tbl>
              <a:tblPr firstRow="1" bandRow="1">
                <a:tableStyleId>{5C22544A-7EE6-4342-B048-85BDC9FD1C3A}</a:tableStyleId>
              </a:tblPr>
              <a:tblGrid>
                <a:gridCol w="1563170">
                  <a:extLst>
                    <a:ext uri="{9D8B030D-6E8A-4147-A177-3AD203B41FA5}">
                      <a16:colId xmlns:a16="http://schemas.microsoft.com/office/drawing/2014/main" val="3848170637"/>
                    </a:ext>
                  </a:extLst>
                </a:gridCol>
                <a:gridCol w="4100458">
                  <a:extLst>
                    <a:ext uri="{9D8B030D-6E8A-4147-A177-3AD203B41FA5}">
                      <a16:colId xmlns:a16="http://schemas.microsoft.com/office/drawing/2014/main" val="3953280985"/>
                    </a:ext>
                  </a:extLst>
                </a:gridCol>
                <a:gridCol w="1558985">
                  <a:extLst>
                    <a:ext uri="{9D8B030D-6E8A-4147-A177-3AD203B41FA5}">
                      <a16:colId xmlns:a16="http://schemas.microsoft.com/office/drawing/2014/main" val="1751875444"/>
                    </a:ext>
                  </a:extLst>
                </a:gridCol>
                <a:gridCol w="1843477">
                  <a:extLst>
                    <a:ext uri="{9D8B030D-6E8A-4147-A177-3AD203B41FA5}">
                      <a16:colId xmlns:a16="http://schemas.microsoft.com/office/drawing/2014/main" val="1127288452"/>
                    </a:ext>
                  </a:extLst>
                </a:gridCol>
                <a:gridCol w="2089273">
                  <a:extLst>
                    <a:ext uri="{9D8B030D-6E8A-4147-A177-3AD203B41FA5}">
                      <a16:colId xmlns:a16="http://schemas.microsoft.com/office/drawing/2014/main" val="3545964824"/>
                    </a:ext>
                  </a:extLst>
                </a:gridCol>
              </a:tblGrid>
              <a:tr h="807971">
                <a:tc>
                  <a:txBody>
                    <a:bodyPr/>
                    <a:lstStyle/>
                    <a:p>
                      <a:pPr algn="ctr"/>
                      <a:r>
                        <a:rPr lang="en-GB" dirty="0"/>
                        <a:t>Contact type</a:t>
                      </a:r>
                    </a:p>
                  </a:txBody>
                  <a:tcPr anchor="ctr"/>
                </a:tc>
                <a:tc>
                  <a:txBody>
                    <a:bodyPr/>
                    <a:lstStyle/>
                    <a:p>
                      <a:pPr algn="ctr"/>
                      <a:r>
                        <a:rPr lang="en-GB" dirty="0"/>
                        <a:t>Content</a:t>
                      </a:r>
                    </a:p>
                  </a:txBody>
                  <a:tcPr anchor="ctr"/>
                </a:tc>
                <a:tc>
                  <a:txBody>
                    <a:bodyPr/>
                    <a:lstStyle/>
                    <a:p>
                      <a:pPr algn="ctr"/>
                      <a:r>
                        <a:rPr lang="en-GB" dirty="0"/>
                        <a:t>Days from first mailing</a:t>
                      </a:r>
                    </a:p>
                  </a:txBody>
                  <a:tcPr anchor="ctr"/>
                </a:tc>
                <a:tc>
                  <a:txBody>
                    <a:bodyPr/>
                    <a:lstStyle/>
                    <a:p>
                      <a:pPr algn="ctr"/>
                      <a:r>
                        <a:rPr lang="en-GB" dirty="0"/>
                        <a:t>Days between each mailing</a:t>
                      </a:r>
                    </a:p>
                  </a:txBody>
                  <a:tcPr anchor="ctr"/>
                </a:tc>
                <a:tc>
                  <a:txBody>
                    <a:bodyPr/>
                    <a:lstStyle/>
                    <a:p>
                      <a:pPr algn="ctr"/>
                      <a:r>
                        <a:rPr lang="en-GB" dirty="0"/>
                        <a:t>Example of mailing days</a:t>
                      </a:r>
                    </a:p>
                  </a:txBody>
                  <a:tcPr anchor="ctr"/>
                </a:tc>
                <a:extLst>
                  <a:ext uri="{0D108BD9-81ED-4DB2-BD59-A6C34878D82A}">
                    <a16:rowId xmlns:a16="http://schemas.microsoft.com/office/drawing/2014/main" val="3367710767"/>
                  </a:ext>
                </a:extLst>
              </a:tr>
              <a:tr h="577122">
                <a:tc>
                  <a:txBody>
                    <a:bodyPr/>
                    <a:lstStyle/>
                    <a:p>
                      <a:r>
                        <a:rPr lang="en-GB" sz="1200" b="1" dirty="0"/>
                        <a:t>1.0 Postal – 1</a:t>
                      </a:r>
                      <a:r>
                        <a:rPr lang="en-GB" sz="1200" b="1" baseline="30000" dirty="0"/>
                        <a:t>st</a:t>
                      </a:r>
                      <a:r>
                        <a:rPr lang="en-GB" sz="1200" b="1" dirty="0"/>
                        <a:t> contact</a:t>
                      </a:r>
                    </a:p>
                  </a:txBody>
                  <a:tcPr anchor="ctr"/>
                </a:tc>
                <a:tc>
                  <a:txBody>
                    <a:bodyPr/>
                    <a:lstStyle/>
                    <a:p>
                      <a:r>
                        <a:rPr lang="en-GB" sz="1200" dirty="0"/>
                        <a:t>Invitation letter with URL and login details (including QR code) for online survey.</a:t>
                      </a:r>
                    </a:p>
                    <a:p>
                      <a:r>
                        <a:rPr lang="en-GB" sz="1200" dirty="0"/>
                        <a:t>Multi-language sheet with QR codes.</a:t>
                      </a:r>
                    </a:p>
                  </a:txBody>
                  <a:tcPr anchor="ctr"/>
                </a:tc>
                <a:tc>
                  <a:txBody>
                    <a:bodyPr/>
                    <a:lstStyle/>
                    <a:p>
                      <a:pPr algn="ctr"/>
                      <a:r>
                        <a:rPr lang="en-GB" sz="1200" dirty="0"/>
                        <a:t>0</a:t>
                      </a:r>
                    </a:p>
                  </a:txBody>
                  <a:tcPr anchor="ctr"/>
                </a:tc>
                <a:tc>
                  <a:txBody>
                    <a:bodyPr/>
                    <a:lstStyle/>
                    <a:p>
                      <a:pPr algn="ctr"/>
                      <a:r>
                        <a:rPr lang="en-GB" sz="1200" dirty="0"/>
                        <a:t>0</a:t>
                      </a:r>
                    </a:p>
                  </a:txBody>
                  <a:tcPr anchor="ctr"/>
                </a:tc>
                <a:tc>
                  <a:txBody>
                    <a:bodyPr/>
                    <a:lstStyle/>
                    <a:p>
                      <a:pPr algn="ctr"/>
                      <a:r>
                        <a:rPr lang="en-GB" sz="1200" dirty="0"/>
                        <a:t>Monday</a:t>
                      </a:r>
                    </a:p>
                  </a:txBody>
                  <a:tcPr anchor="ctr"/>
                </a:tc>
                <a:extLst>
                  <a:ext uri="{0D108BD9-81ED-4DB2-BD59-A6C34878D82A}">
                    <a16:rowId xmlns:a16="http://schemas.microsoft.com/office/drawing/2014/main" val="312842753"/>
                  </a:ext>
                </a:extLst>
              </a:tr>
              <a:tr h="468110">
                <a:tc>
                  <a:txBody>
                    <a:bodyPr/>
                    <a:lstStyle/>
                    <a:p>
                      <a:r>
                        <a:rPr lang="en-GB" sz="1200" b="1" dirty="0"/>
                        <a:t>1.1 SMS – 1</a:t>
                      </a:r>
                      <a:r>
                        <a:rPr lang="en-GB" sz="1200" b="1" baseline="30000" dirty="0"/>
                        <a:t>st</a:t>
                      </a:r>
                      <a:r>
                        <a:rPr lang="en-GB" sz="1200" b="1" dirty="0"/>
                        <a:t> reminder</a:t>
                      </a:r>
                    </a:p>
                  </a:txBody>
                  <a:tcPr anchor="ctr"/>
                </a:tc>
                <a:tc>
                  <a:txBody>
                    <a:bodyPr/>
                    <a:lstStyle/>
                    <a:p>
                      <a:r>
                        <a:rPr lang="en-GB" sz="1200" dirty="0"/>
                        <a:t>Reminder sent to complete the online survey (if mobile number is available).</a:t>
                      </a:r>
                    </a:p>
                  </a:txBody>
                  <a:tcPr anchor="ctr"/>
                </a:tc>
                <a:tc>
                  <a:txBody>
                    <a:bodyPr/>
                    <a:lstStyle/>
                    <a:p>
                      <a:pPr algn="ctr"/>
                      <a:r>
                        <a:rPr lang="en-GB" sz="1200" dirty="0"/>
                        <a:t>5</a:t>
                      </a:r>
                    </a:p>
                  </a:txBody>
                  <a:tcPr anchor="ctr"/>
                </a:tc>
                <a:tc>
                  <a:txBody>
                    <a:bodyPr/>
                    <a:lstStyle/>
                    <a:p>
                      <a:pPr algn="ctr"/>
                      <a:r>
                        <a:rPr lang="en-GB" sz="1200" dirty="0"/>
                        <a:t>5 working days after contact 1.0</a:t>
                      </a:r>
                    </a:p>
                  </a:txBody>
                  <a:tcPr anchor="ctr"/>
                </a:tc>
                <a:tc>
                  <a:txBody>
                    <a:bodyPr/>
                    <a:lstStyle/>
                    <a:p>
                      <a:pPr algn="ctr"/>
                      <a:r>
                        <a:rPr lang="en-GB" sz="1200" dirty="0"/>
                        <a:t>Monday</a:t>
                      </a:r>
                    </a:p>
                  </a:txBody>
                  <a:tcPr anchor="ctr"/>
                </a:tc>
                <a:extLst>
                  <a:ext uri="{0D108BD9-81ED-4DB2-BD59-A6C34878D82A}">
                    <a16:rowId xmlns:a16="http://schemas.microsoft.com/office/drawing/2014/main" val="4012439267"/>
                  </a:ext>
                </a:extLst>
              </a:tr>
              <a:tr h="577122">
                <a:tc>
                  <a:txBody>
                    <a:bodyPr/>
                    <a:lstStyle/>
                    <a:p>
                      <a:r>
                        <a:rPr lang="en-GB" sz="1200" b="1" dirty="0"/>
                        <a:t>2.0 Postal – 2</a:t>
                      </a:r>
                      <a:r>
                        <a:rPr lang="en-GB" sz="1200" b="1" baseline="30000" dirty="0"/>
                        <a:t>nd</a:t>
                      </a:r>
                      <a:r>
                        <a:rPr lang="en-GB" sz="1200" b="1" dirty="0"/>
                        <a:t> reminder</a:t>
                      </a:r>
                    </a:p>
                  </a:txBody>
                  <a:tcPr anchor="ctr"/>
                </a:tc>
                <a:tc>
                  <a:txBody>
                    <a:bodyPr/>
                    <a:lstStyle/>
                    <a:p>
                      <a:r>
                        <a:rPr lang="en-GB" sz="1200" dirty="0"/>
                        <a:t>Invitation letter with URL and login details (including QR code) for online survey.</a:t>
                      </a:r>
                    </a:p>
                    <a:p>
                      <a:r>
                        <a:rPr lang="en-GB" sz="1200" dirty="0"/>
                        <a:t>Multi-language sheet with QR codes.</a:t>
                      </a:r>
                    </a:p>
                  </a:txBody>
                  <a:tcPr anchor="ctr"/>
                </a:tc>
                <a:tc>
                  <a:txBody>
                    <a:bodyPr/>
                    <a:lstStyle/>
                    <a:p>
                      <a:pPr algn="ctr"/>
                      <a:r>
                        <a:rPr lang="en-GB" sz="1200" dirty="0"/>
                        <a:t>7</a:t>
                      </a:r>
                    </a:p>
                  </a:txBody>
                  <a:tcPr anchor="ctr"/>
                </a:tc>
                <a:tc>
                  <a:txBody>
                    <a:bodyPr/>
                    <a:lstStyle/>
                    <a:p>
                      <a:pPr algn="ctr"/>
                      <a:r>
                        <a:rPr lang="en-GB" sz="1200" dirty="0"/>
                        <a:t>7 working days after contact 1.0</a:t>
                      </a:r>
                    </a:p>
                  </a:txBody>
                  <a:tcPr anchor="ctr"/>
                </a:tc>
                <a:tc>
                  <a:txBody>
                    <a:bodyPr/>
                    <a:lstStyle/>
                    <a:p>
                      <a:pPr algn="ctr"/>
                      <a:r>
                        <a:rPr lang="en-GB" sz="1200" dirty="0"/>
                        <a:t>Wednesday</a:t>
                      </a:r>
                    </a:p>
                  </a:txBody>
                  <a:tcPr anchor="ctr"/>
                </a:tc>
                <a:extLst>
                  <a:ext uri="{0D108BD9-81ED-4DB2-BD59-A6C34878D82A}">
                    <a16:rowId xmlns:a16="http://schemas.microsoft.com/office/drawing/2014/main" val="196121168"/>
                  </a:ext>
                </a:extLst>
              </a:tr>
              <a:tr h="468110">
                <a:tc>
                  <a:txBody>
                    <a:bodyPr/>
                    <a:lstStyle/>
                    <a:p>
                      <a:r>
                        <a:rPr lang="en-GB" sz="1200" b="1" dirty="0"/>
                        <a:t>2.1 SMS – 3</a:t>
                      </a:r>
                      <a:r>
                        <a:rPr lang="en-GB" sz="1200" b="1" baseline="30000" dirty="0"/>
                        <a:t>rd</a:t>
                      </a:r>
                      <a:r>
                        <a:rPr lang="en-GB" sz="1200" b="1" dirty="0"/>
                        <a:t> reminder</a:t>
                      </a:r>
                    </a:p>
                  </a:txBody>
                  <a:tcPr anchor="ctr"/>
                </a:tc>
                <a:tc>
                  <a:txBody>
                    <a:bodyPr/>
                    <a:lstStyle/>
                    <a:p>
                      <a:r>
                        <a:rPr lang="en-GB" sz="1200" dirty="0"/>
                        <a:t>Reminder sent to complete the online survey (if mobile number is available).</a:t>
                      </a:r>
                    </a:p>
                  </a:txBody>
                  <a:tcPr anchor="ctr"/>
                </a:tc>
                <a:tc>
                  <a:txBody>
                    <a:bodyPr/>
                    <a:lstStyle/>
                    <a:p>
                      <a:pPr algn="ctr"/>
                      <a:r>
                        <a:rPr lang="en-GB" sz="1200" dirty="0"/>
                        <a:t>12 </a:t>
                      </a:r>
                    </a:p>
                  </a:txBody>
                  <a:tcPr anchor="ctr"/>
                </a:tc>
                <a:tc>
                  <a:txBody>
                    <a:bodyPr/>
                    <a:lstStyle/>
                    <a:p>
                      <a:pPr algn="ctr"/>
                      <a:r>
                        <a:rPr lang="en-GB" sz="1200" dirty="0"/>
                        <a:t> 5 working days after contact 2.0</a:t>
                      </a:r>
                    </a:p>
                  </a:txBody>
                  <a:tcPr anchor="ctr"/>
                </a:tc>
                <a:tc>
                  <a:txBody>
                    <a:bodyPr/>
                    <a:lstStyle/>
                    <a:p>
                      <a:pPr algn="ctr"/>
                      <a:r>
                        <a:rPr lang="en-GB" sz="1200" dirty="0"/>
                        <a:t>Wednesday</a:t>
                      </a:r>
                    </a:p>
                  </a:txBody>
                  <a:tcPr anchor="ctr"/>
                </a:tc>
                <a:extLst>
                  <a:ext uri="{0D108BD9-81ED-4DB2-BD59-A6C34878D82A}">
                    <a16:rowId xmlns:a16="http://schemas.microsoft.com/office/drawing/2014/main" val="3053465876"/>
                  </a:ext>
                </a:extLst>
              </a:tr>
              <a:tr h="807971">
                <a:tc>
                  <a:txBody>
                    <a:bodyPr/>
                    <a:lstStyle/>
                    <a:p>
                      <a:r>
                        <a:rPr lang="en-GB" sz="1200" b="1" dirty="0"/>
                        <a:t>3.0 Postal – 4</a:t>
                      </a:r>
                      <a:r>
                        <a:rPr lang="en-GB" sz="1200" b="1" baseline="30000" dirty="0"/>
                        <a:t>th</a:t>
                      </a:r>
                      <a:r>
                        <a:rPr lang="en-GB" sz="1200" b="1" dirty="0"/>
                        <a:t> reminder</a:t>
                      </a:r>
                    </a:p>
                  </a:txBody>
                  <a:tcPr anchor="ctr"/>
                </a:tc>
                <a:tc>
                  <a:txBody>
                    <a:bodyPr/>
                    <a:lstStyle/>
                    <a:p>
                      <a:r>
                        <a:rPr lang="en-GB" sz="1200" dirty="0"/>
                        <a:t>Invitation letter with URL and login details (including QR code) for online survey.</a:t>
                      </a:r>
                    </a:p>
                    <a:p>
                      <a:r>
                        <a:rPr lang="en-GB" sz="1200" dirty="0"/>
                        <a:t>Paper questionnaire sent with freepost return envelope.</a:t>
                      </a:r>
                    </a:p>
                    <a:p>
                      <a:r>
                        <a:rPr lang="en-GB" sz="1200" dirty="0"/>
                        <a:t>Multi-language sheet with QR codes.</a:t>
                      </a:r>
                    </a:p>
                  </a:txBody>
                  <a:tcPr anchor="ctr"/>
                </a:tc>
                <a:tc>
                  <a:txBody>
                    <a:bodyPr/>
                    <a:lstStyle/>
                    <a:p>
                      <a:pPr algn="ctr"/>
                      <a:r>
                        <a:rPr lang="en-GB" sz="1200" dirty="0"/>
                        <a:t>17 </a:t>
                      </a:r>
                    </a:p>
                  </a:txBody>
                  <a:tcPr anchor="ctr"/>
                </a:tc>
                <a:tc>
                  <a:txBody>
                    <a:bodyPr/>
                    <a:lstStyle/>
                    <a:p>
                      <a:pPr algn="ctr"/>
                      <a:r>
                        <a:rPr lang="en-GB" sz="1200" dirty="0"/>
                        <a:t>10 working days after contact 2.0</a:t>
                      </a:r>
                    </a:p>
                  </a:txBody>
                  <a:tcPr anchor="ctr"/>
                </a:tc>
                <a:tc>
                  <a:txBody>
                    <a:bodyPr/>
                    <a:lstStyle/>
                    <a:p>
                      <a:pPr algn="ctr"/>
                      <a:r>
                        <a:rPr lang="en-GB" sz="1200" dirty="0"/>
                        <a:t>Wednesday</a:t>
                      </a:r>
                    </a:p>
                  </a:txBody>
                  <a:tcPr anchor="ctr"/>
                </a:tc>
                <a:extLst>
                  <a:ext uri="{0D108BD9-81ED-4DB2-BD59-A6C34878D82A}">
                    <a16:rowId xmlns:a16="http://schemas.microsoft.com/office/drawing/2014/main" val="496022378"/>
                  </a:ext>
                </a:extLst>
              </a:tr>
              <a:tr h="468110">
                <a:tc>
                  <a:txBody>
                    <a:bodyPr/>
                    <a:lstStyle/>
                    <a:p>
                      <a:r>
                        <a:rPr lang="en-GB" sz="1200" b="1" dirty="0"/>
                        <a:t>3.1 SMS – final reminder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Reminder sent to complete the online survey (if mobile number is available).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5 working days after contact 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Wednesday</a:t>
                      </a:r>
                    </a:p>
                  </a:txBody>
                  <a:tcPr anchor="ctr"/>
                </a:tc>
                <a:extLst>
                  <a:ext uri="{0D108BD9-81ED-4DB2-BD59-A6C34878D82A}">
                    <a16:rowId xmlns:a16="http://schemas.microsoft.com/office/drawing/2014/main" val="2976303468"/>
                  </a:ext>
                </a:extLst>
              </a:tr>
            </a:tbl>
          </a:graphicData>
        </a:graphic>
      </p:graphicFrame>
    </p:spTree>
    <p:extLst>
      <p:ext uri="{BB962C8B-B14F-4D97-AF65-F5344CB8AC3E}">
        <p14:creationId xmlns:p14="http://schemas.microsoft.com/office/powerpoint/2010/main" val="419257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E2BE3-F21F-B642-5F08-F9B957582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55A50-7F31-910C-661D-E19050E87254}"/>
              </a:ext>
            </a:extLst>
          </p:cNvPr>
          <p:cNvSpPr>
            <a:spLocks noGrp="1"/>
          </p:cNvSpPr>
          <p:nvPr>
            <p:ph type="title"/>
          </p:nvPr>
        </p:nvSpPr>
        <p:spPr/>
        <p:txBody>
          <a:bodyPr/>
          <a:lstStyle/>
          <a:p>
            <a:r>
              <a:rPr lang="en-GB" dirty="0"/>
              <a:t>Potential sampling errors</a:t>
            </a:r>
          </a:p>
        </p:txBody>
      </p:sp>
    </p:spTree>
    <p:extLst>
      <p:ext uri="{BB962C8B-B14F-4D97-AF65-F5344CB8AC3E}">
        <p14:creationId xmlns:p14="http://schemas.microsoft.com/office/powerpoint/2010/main" val="2744561311"/>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UI/customUI14.xml><?xml version="1.0" encoding="utf-8"?>
<customUI xmlns="http://schemas.microsoft.com/office/2009/07/customui">
  <ribbon startFromScratch="false">
    <tabs>
      <tab idMso="TabDesign" visible="false"/>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ate2 xmlns="c497441b-d3fe-4788-8629-aff52d38f5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4e1a5c445f8cb87e2083fc6ac96e8825">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4714615642b11e9903dbe68d7aed2b9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A4C212-6214-4584-9BB9-C191D08CA82E}">
  <ds:schemaRefs>
    <ds:schemaRef ds:uri="http://schemas.microsoft.com/office/2006/metadata/properties"/>
    <ds:schemaRef ds:uri="http://schemas.microsoft.com/office/infopath/2007/PartnerControls"/>
    <ds:schemaRef ds:uri="74f68ddb-d01d-416a-a182-e23d2bb6af81"/>
    <ds:schemaRef ds:uri="9bdeb251-9ec1-465c-93f5-125537cb15dd"/>
    <ds:schemaRef ds:uri="c497441b-d3fe-4788-8629-aff52d38f515"/>
    <ds:schemaRef ds:uri="1d162527-c308-4a98-98b8-9e726c57dd8b"/>
  </ds:schemaRefs>
</ds:datastoreItem>
</file>

<file path=customXml/itemProps2.xml><?xml version="1.0" encoding="utf-8"?>
<ds:datastoreItem xmlns:ds="http://schemas.openxmlformats.org/officeDocument/2006/customXml" ds:itemID="{420EF81D-2566-4E3F-A830-5E084AFC0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197550-199E-4C76-B365-E92A60FBD4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SCC powerpoint v1 3</Template>
  <TotalTime>6915</TotalTime>
  <Words>4663</Words>
  <Application>Microsoft Office PowerPoint</Application>
  <PresentationFormat>Widescreen</PresentationFormat>
  <Paragraphs>432</Paragraphs>
  <Slides>37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Arial</vt:lpstr>
      <vt:lpstr>Calibri</vt:lpstr>
      <vt:lpstr>Courier New</vt:lpstr>
      <vt:lpstr>Wingdings</vt:lpstr>
      <vt:lpstr>Picker</vt:lpstr>
      <vt:lpstr>2026 Urgent and Emergency Care Survey  (UEC26)</vt:lpstr>
      <vt:lpstr>Contents</vt:lpstr>
      <vt:lpstr>Overview of 2026 Urgent and Emergency Care Survey (UEC26)</vt:lpstr>
      <vt:lpstr>Overview of 2026 Urgent and Emergency Care Survey (UEC26) </vt:lpstr>
      <vt:lpstr>Sampling and contact approach</vt:lpstr>
      <vt:lpstr>Sampling: approach</vt:lpstr>
      <vt:lpstr>Sampling: eligibility criteria (2)</vt:lpstr>
      <vt:lpstr>Contact approach</vt:lpstr>
      <vt:lpstr>Potential sampling errors</vt:lpstr>
      <vt:lpstr>Common sampling errors</vt:lpstr>
      <vt:lpstr>Patient facing materials</vt:lpstr>
      <vt:lpstr>Patient communication: updates (1)</vt:lpstr>
      <vt:lpstr>Patient communication: updates (2)</vt:lpstr>
      <vt:lpstr>Other survey materials: publicity toolkit (1)</vt:lpstr>
      <vt:lpstr>Other survey materials: publicity toolkit timetable (2)</vt:lpstr>
      <vt:lpstr>Accessibility options</vt:lpstr>
      <vt:lpstr>Questionnaire development: survey questions</vt:lpstr>
      <vt:lpstr>Development process for UEC26</vt:lpstr>
      <vt:lpstr>UEC26 questionnaire updates: Type 1 questionnaire (A&amp;E)</vt:lpstr>
      <vt:lpstr>UEC26 questionnaire updates: Type 3 questionnaire (UTC)</vt:lpstr>
      <vt:lpstr>UEC26 questionnaire updates: additional online survey changes</vt:lpstr>
      <vt:lpstr>Data protection and Section 251 requirements</vt:lpstr>
      <vt:lpstr>General Data Protection Regulation (GDPR) &amp; National Data Opt-Out Programme</vt:lpstr>
      <vt:lpstr>Section 251 requirements</vt:lpstr>
      <vt:lpstr>Demographic Batch Service (DBS) checks</vt:lpstr>
      <vt:lpstr>DBS checks</vt:lpstr>
      <vt:lpstr>Instruction manuals</vt:lpstr>
      <vt:lpstr>Survey Handbook</vt:lpstr>
      <vt:lpstr>Sampling Instructions</vt:lpstr>
      <vt:lpstr>Other sampling documents</vt:lpstr>
      <vt:lpstr>Useful NPSP instruction documents</vt:lpstr>
      <vt:lpstr>Entering fieldwork</vt:lpstr>
      <vt:lpstr>Entering fieldwork early / on time</vt:lpstr>
      <vt:lpstr>Key dates</vt:lpstr>
      <vt:lpstr>Key dates</vt:lpstr>
      <vt:lpstr>Any other points for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Symone Allijohn</dc:creator>
  <cp:lastModifiedBy>Symone Allijohn</cp:lastModifiedBy>
  <cp:revision>143</cp:revision>
  <dcterms:created xsi:type="dcterms:W3CDTF">2025-07-15T07:53:32Z</dcterms:created>
  <dcterms:modified xsi:type="dcterms:W3CDTF">2026-02-12T12:06:05Z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